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38" r:id="rId19"/>
    <p:sldId id="312" r:id="rId20"/>
    <p:sldId id="313" r:id="rId21"/>
    <p:sldId id="282" r:id="rId22"/>
    <p:sldId id="284" r:id="rId23"/>
    <p:sldId id="285" r:id="rId24"/>
    <p:sldId id="287" r:id="rId25"/>
    <p:sldId id="314" r:id="rId26"/>
    <p:sldId id="286" r:id="rId27"/>
    <p:sldId id="288" r:id="rId28"/>
    <p:sldId id="315" r:id="rId29"/>
    <p:sldId id="316" r:id="rId30"/>
    <p:sldId id="317" r:id="rId31"/>
    <p:sldId id="289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291" r:id="rId53"/>
    <p:sldId id="339" r:id="rId54"/>
  </p:sldIdLst>
  <p:sldSz cx="12192000" cy="6858000"/>
  <p:notesSz cx="6858000" cy="9144000"/>
  <p:embeddedFontLst>
    <p:embeddedFont>
      <p:font typeface="Cambria Math" panose="02040503050406030204" pitchFamily="18" charset="0"/>
      <p:regular r:id="rId56"/>
    </p:embeddedFont>
    <p:embeddedFont>
      <p:font typeface="Montserrat" pitchFamily="2" charset="0"/>
      <p:regular r:id="rId57"/>
      <p:bold r:id="rId58"/>
      <p:italic r:id="rId59"/>
      <p:boldItalic r:id="rId60"/>
    </p:embeddedFont>
    <p:embeddedFont>
      <p:font typeface="Montserrat Bold" pitchFamily="2" charset="0"/>
      <p:bold r:id="rId61"/>
    </p:embeddedFont>
    <p:embeddedFont>
      <p:font typeface="Montserrat Medium" pitchFamily="2" charset="0"/>
      <p:regular r:id="rId62"/>
      <p:bold r:id="rId63"/>
      <p:italic r:id="rId64"/>
      <p:boldItalic r:id="rId65"/>
    </p:embeddedFont>
    <p:embeddedFont>
      <p:font typeface="Montserrat SemiBold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0" roundtripDataSignature="AMtx7mj66MRVQd0VshebpUopB3Kldqss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84FDAC-F5BA-47CA-BA20-BC1F66242423}">
  <a:tblStyle styleId="{CF84FDAC-F5BA-47CA-BA20-BC1F6624242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5C62AF-0249-499E-94DC-1C10230A48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18" autoAdjust="0"/>
  </p:normalViewPr>
  <p:slideViewPr>
    <p:cSldViewPr snapToGrid="0">
      <p:cViewPr varScale="1">
        <p:scale>
          <a:sx n="87" d="100"/>
          <a:sy n="87" d="100"/>
        </p:scale>
        <p:origin x="4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84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80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Sesuai</a:t>
            </a:r>
            <a:r>
              <a:rPr lang="en-US" dirty="0"/>
              <a:t> Namanya ResNet50 dan ResNet101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layer </a:t>
            </a:r>
            <a:r>
              <a:rPr lang="en-US" dirty="0" err="1"/>
              <a:t>sebanyak</a:t>
            </a:r>
            <a:r>
              <a:rPr lang="en-US" dirty="0"/>
              <a:t> 50 dan 101 layer. 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terdahulu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presensi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oleh </a:t>
            </a:r>
            <a:r>
              <a:rPr lang="en-US" dirty="0" err="1"/>
              <a:t>Ramdhon</a:t>
            </a:r>
            <a:r>
              <a:rPr lang="en-US" dirty="0"/>
              <a:t> dan </a:t>
            </a:r>
            <a:r>
              <a:rPr lang="en-US" dirty="0" err="1"/>
              <a:t>Febriya</a:t>
            </a:r>
            <a:r>
              <a:rPr lang="en-US" dirty="0"/>
              <a:t> pada </a:t>
            </a:r>
            <a:r>
              <a:rPr lang="en-US" dirty="0" err="1"/>
              <a:t>tahun</a:t>
            </a:r>
            <a:r>
              <a:rPr lang="en-US" dirty="0"/>
              <a:t> 2021.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judul</a:t>
            </a:r>
            <a:endParaRPr dirty="0"/>
          </a:p>
        </p:txBody>
      </p:sp>
      <p:sp>
        <p:nvSpPr>
          <p:cNvPr id="175" name="Google Shape;1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Penerapan</a:t>
            </a:r>
            <a:r>
              <a:rPr lang="en-US" dirty="0"/>
              <a:t> Face Recognition pada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Presensi</a:t>
            </a:r>
            <a:r>
              <a:rPr lang="en-US" dirty="0"/>
              <a:t>.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pengawas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yang </a:t>
            </a:r>
            <a:r>
              <a:rPr lang="en-US" dirty="0" err="1"/>
              <a:t>hadir</a:t>
            </a:r>
            <a:r>
              <a:rPr lang="en-US" dirty="0"/>
              <a:t> di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algoritme</a:t>
            </a:r>
            <a:r>
              <a:rPr lang="en-US" dirty="0"/>
              <a:t> </a:t>
            </a:r>
            <a:r>
              <a:rPr lang="en-US" i="1" dirty="0"/>
              <a:t>Local Binary Pattern Histogram</a:t>
            </a:r>
            <a:r>
              <a:rPr lang="en-US" i="0" dirty="0"/>
              <a:t> (LBPH) </a:t>
            </a:r>
            <a:r>
              <a:rPr lang="en-US" i="0" dirty="0" err="1"/>
              <a:t>untuk</a:t>
            </a:r>
            <a:r>
              <a:rPr lang="en-US" i="0" dirty="0"/>
              <a:t> </a:t>
            </a:r>
            <a:r>
              <a:rPr lang="en-US" i="0" dirty="0" err="1"/>
              <a:t>mendeteksi</a:t>
            </a:r>
            <a:r>
              <a:rPr lang="en-US" i="0" dirty="0"/>
              <a:t> </a:t>
            </a:r>
            <a:r>
              <a:rPr lang="en-US" i="0" dirty="0" err="1"/>
              <a:t>wajah</a:t>
            </a:r>
            <a:r>
              <a:rPr lang="en-US" i="0" dirty="0"/>
              <a:t> </a:t>
            </a:r>
            <a:r>
              <a:rPr lang="en-US" i="0" dirty="0" err="1"/>
              <a:t>dari</a:t>
            </a:r>
            <a:r>
              <a:rPr lang="en-US" i="0" dirty="0"/>
              <a:t> input yang </a:t>
            </a:r>
            <a:r>
              <a:rPr lang="en-US" i="0" dirty="0" err="1"/>
              <a:t>diberikan</a:t>
            </a:r>
            <a:r>
              <a:rPr lang="en-US" i="0" dirty="0"/>
              <a:t>. Hasil </a:t>
            </a:r>
            <a:r>
              <a:rPr lang="en-US" i="0" dirty="0" err="1"/>
              <a:t>pengujian</a:t>
            </a:r>
            <a:r>
              <a:rPr lang="en-US" i="0" dirty="0"/>
              <a:t> </a:t>
            </a:r>
            <a:r>
              <a:rPr lang="en-US" i="0" dirty="0" err="1"/>
              <a:t>menunjukkan</a:t>
            </a:r>
            <a:r>
              <a:rPr lang="en-US" i="0" dirty="0"/>
              <a:t> </a:t>
            </a:r>
            <a:r>
              <a:rPr lang="en-US" i="0" dirty="0" err="1"/>
              <a:t>bahwa</a:t>
            </a:r>
            <a:r>
              <a:rPr lang="en-US" i="0" dirty="0"/>
              <a:t> </a:t>
            </a:r>
            <a:r>
              <a:rPr lang="en-US" i="0" dirty="0" err="1"/>
              <a:t>sistem</a:t>
            </a:r>
            <a:r>
              <a:rPr lang="en-US" i="0" dirty="0"/>
              <a:t> yang </a:t>
            </a:r>
            <a:r>
              <a:rPr lang="en-US" i="0" dirty="0" err="1"/>
              <a:t>dibuat</a:t>
            </a:r>
            <a:r>
              <a:rPr lang="en-US" i="0" dirty="0"/>
              <a:t> </a:t>
            </a:r>
            <a:r>
              <a:rPr lang="en-US" i="0" dirty="0" err="1"/>
              <a:t>mendapatkan</a:t>
            </a:r>
            <a:r>
              <a:rPr lang="en-US" i="0" dirty="0"/>
              <a:t> </a:t>
            </a:r>
            <a:r>
              <a:rPr lang="en-US" i="0" dirty="0" err="1"/>
              <a:t>akurasi</a:t>
            </a:r>
            <a:r>
              <a:rPr lang="en-US" i="0" dirty="0"/>
              <a:t> </a:t>
            </a:r>
            <a:r>
              <a:rPr lang="en-US" i="0" dirty="0" err="1"/>
              <a:t>sebesar</a:t>
            </a:r>
            <a:r>
              <a:rPr lang="en-US" i="0" dirty="0"/>
              <a:t> 86,85%.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 err="1"/>
              <a:t>Berdasarkan</a:t>
            </a:r>
            <a:r>
              <a:rPr lang="en-US" i="0" dirty="0"/>
              <a:t> </a:t>
            </a:r>
            <a:r>
              <a:rPr lang="en-US" i="0" dirty="0" err="1"/>
              <a:t>pemaparan</a:t>
            </a:r>
            <a:r>
              <a:rPr lang="en-US" i="0" dirty="0"/>
              <a:t> </a:t>
            </a:r>
            <a:r>
              <a:rPr lang="en-US" i="0" dirty="0" err="1"/>
              <a:t>tersebut</a:t>
            </a:r>
            <a:r>
              <a:rPr lang="en-US" i="0" dirty="0"/>
              <a:t> </a:t>
            </a:r>
            <a:r>
              <a:rPr lang="en-US" i="0" dirty="0" err="1"/>
              <a:t>penelitian</a:t>
            </a:r>
            <a:r>
              <a:rPr lang="en-US" i="0" dirty="0"/>
              <a:t> yang </a:t>
            </a:r>
            <a:r>
              <a:rPr lang="en-US" i="0" dirty="0" err="1"/>
              <a:t>saya</a:t>
            </a:r>
            <a:r>
              <a:rPr lang="en-US" i="0" dirty="0"/>
              <a:t> </a:t>
            </a:r>
            <a:r>
              <a:rPr lang="en-US" i="0" dirty="0" err="1"/>
              <a:t>lakukan</a:t>
            </a:r>
            <a:r>
              <a:rPr lang="en-US" i="0" dirty="0"/>
              <a:t> </a:t>
            </a:r>
            <a:r>
              <a:rPr lang="en-US" i="0" dirty="0" err="1"/>
              <a:t>ini</a:t>
            </a:r>
            <a:r>
              <a:rPr lang="en-US" i="0" dirty="0"/>
              <a:t> </a:t>
            </a:r>
            <a:r>
              <a:rPr lang="en-US" i="0" dirty="0" err="1"/>
              <a:t>akan</a:t>
            </a:r>
            <a:r>
              <a:rPr lang="en-US" i="0" dirty="0"/>
              <a:t> </a:t>
            </a:r>
            <a:r>
              <a:rPr lang="en-US" i="0" dirty="0" err="1"/>
              <a:t>membahass</a:t>
            </a:r>
            <a:r>
              <a:rPr lang="en-US" i="0" dirty="0"/>
              <a:t> </a:t>
            </a:r>
            <a:r>
              <a:rPr lang="en-US" i="0" dirty="0" err="1"/>
              <a:t>mengenai</a:t>
            </a:r>
            <a:r>
              <a:rPr lang="en-US" i="0" dirty="0"/>
              <a:t> </a:t>
            </a:r>
            <a:r>
              <a:rPr lang="en-US" i="0" dirty="0" err="1"/>
              <a:t>pengembangan</a:t>
            </a:r>
            <a:r>
              <a:rPr lang="en-US" i="0" dirty="0"/>
              <a:t> model dan web service yang </a:t>
            </a:r>
            <a:r>
              <a:rPr lang="en-US" i="0" dirty="0" err="1"/>
              <a:t>dapat</a:t>
            </a:r>
            <a:r>
              <a:rPr lang="en-US" i="0" dirty="0"/>
              <a:t> </a:t>
            </a:r>
            <a:r>
              <a:rPr lang="en-US" i="0" dirty="0" err="1"/>
              <a:t>digunakan</a:t>
            </a:r>
            <a:r>
              <a:rPr lang="en-US" i="0" dirty="0"/>
              <a:t> </a:t>
            </a:r>
            <a:r>
              <a:rPr lang="en-US" i="0" dirty="0" err="1"/>
              <a:t>untuk</a:t>
            </a:r>
            <a:r>
              <a:rPr lang="en-US" i="0" dirty="0"/>
              <a:t> </a:t>
            </a:r>
            <a:r>
              <a:rPr lang="en-US" i="0" dirty="0" err="1"/>
              <a:t>sistem</a:t>
            </a:r>
            <a:r>
              <a:rPr lang="en-US" i="0" dirty="0"/>
              <a:t> </a:t>
            </a:r>
            <a:r>
              <a:rPr lang="en-US" i="0" dirty="0" err="1"/>
              <a:t>presensi</a:t>
            </a:r>
            <a:r>
              <a:rPr lang="en-US" i="0" dirty="0"/>
              <a:t>.</a:t>
            </a:r>
            <a:endParaRPr dirty="0"/>
          </a:p>
        </p:txBody>
      </p:sp>
      <p:sp>
        <p:nvSpPr>
          <p:cNvPr id="183" name="Google Shape;1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mempermudah</a:t>
            </a:r>
            <a:r>
              <a:rPr lang="en-US" dirty="0"/>
              <a:t> proses </a:t>
            </a:r>
            <a:r>
              <a:rPr lang="en-US" dirty="0" err="1"/>
              <a:t>pencatatan</a:t>
            </a:r>
            <a:r>
              <a:rPr lang="en-US" dirty="0"/>
              <a:t> </a:t>
            </a:r>
            <a:r>
              <a:rPr lang="en-US" dirty="0" err="1"/>
              <a:t>kehadiran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dosen</a:t>
            </a:r>
            <a:r>
              <a:rPr lang="en-US" dirty="0"/>
              <a:t>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presensi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90" name="Google Shape;1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1d1c195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Menurut</a:t>
            </a:r>
            <a:r>
              <a:rPr lang="en-US" dirty="0"/>
              <a:t> </a:t>
            </a:r>
            <a:r>
              <a:rPr lang="en-US" dirty="0" err="1"/>
              <a:t>Detila</a:t>
            </a:r>
            <a:r>
              <a:rPr lang="en-US" dirty="0"/>
              <a:t> </a:t>
            </a:r>
            <a:r>
              <a:rPr lang="en-US" dirty="0" err="1"/>
              <a:t>dkk</a:t>
            </a:r>
            <a:r>
              <a:rPr lang="en-US" dirty="0"/>
              <a:t>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biometric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mengenali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video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ciri-ciri</a:t>
            </a:r>
            <a:r>
              <a:rPr lang="en-US" dirty="0"/>
              <a:t> </a:t>
            </a:r>
            <a:r>
              <a:rPr lang="en-US" dirty="0" err="1"/>
              <a:t>wajahnya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yang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adalah Convolutional Neural Network </a:t>
            </a:r>
            <a:r>
              <a:rPr lang="en-US" dirty="0" err="1"/>
              <a:t>atau</a:t>
            </a:r>
            <a:r>
              <a:rPr lang="en-US" dirty="0"/>
              <a:t> CNN. </a:t>
            </a:r>
            <a:r>
              <a:rPr lang="en-US" dirty="0" err="1"/>
              <a:t>Yaitu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deep learning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mengolah</a:t>
            </a:r>
            <a:r>
              <a:rPr lang="en-US" dirty="0"/>
              <a:t> data dua </a:t>
            </a:r>
            <a:r>
              <a:rPr lang="en-US" dirty="0" err="1"/>
              <a:t>dimensi</a:t>
            </a:r>
            <a:r>
              <a:rPr lang="en-US" dirty="0"/>
              <a:t> dan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diimplementasikan</a:t>
            </a:r>
            <a:r>
              <a:rPr lang="en-US" dirty="0"/>
              <a:t> pada data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CNN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yang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, salah </a:t>
            </a:r>
            <a:r>
              <a:rPr lang="en-US" dirty="0" err="1"/>
              <a:t>satunya</a:t>
            </a:r>
            <a:r>
              <a:rPr lang="en-US" dirty="0"/>
              <a:t> adalah Residual Network </a:t>
            </a:r>
            <a:r>
              <a:rPr lang="en-US" dirty="0" err="1"/>
              <a:t>atau</a:t>
            </a:r>
            <a:r>
              <a:rPr lang="en-US" dirty="0"/>
              <a:t> Resnet. </a:t>
            </a:r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kali </a:t>
            </a:r>
            <a:r>
              <a:rPr lang="en-US" dirty="0" err="1"/>
              <a:t>diperkenalkan</a:t>
            </a:r>
            <a:r>
              <a:rPr lang="en-US" dirty="0"/>
              <a:t> oleh He </a:t>
            </a:r>
            <a:r>
              <a:rPr lang="en-US" dirty="0" err="1"/>
              <a:t>dkk</a:t>
            </a:r>
            <a:r>
              <a:rPr lang="en-US" dirty="0"/>
              <a:t> pada </a:t>
            </a:r>
            <a:r>
              <a:rPr lang="en-US" dirty="0" err="1"/>
              <a:t>tahun</a:t>
            </a:r>
            <a:r>
              <a:rPr lang="en-US" dirty="0"/>
              <a:t> 2015. Ciri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Resnet </a:t>
            </a:r>
            <a:r>
              <a:rPr lang="en-US" dirty="0" err="1"/>
              <a:t>terdapat</a:t>
            </a:r>
            <a:r>
              <a:rPr lang="en-US" dirty="0"/>
              <a:t> pada residual block yang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skip connections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model </a:t>
            </a:r>
            <a:r>
              <a:rPr lang="en-US" dirty="0" err="1"/>
              <a:t>mempelajari</a:t>
            </a:r>
            <a:r>
              <a:rPr lang="en-US" dirty="0"/>
              <a:t> residual mapping </a:t>
            </a:r>
            <a:r>
              <a:rPr lang="en-US" dirty="0" err="1"/>
              <a:t>antara</a:t>
            </a:r>
            <a:r>
              <a:rPr lang="en-US" dirty="0"/>
              <a:t> input dan output pada </a:t>
            </a:r>
            <a:r>
              <a:rPr lang="en-US" dirty="0" err="1"/>
              <a:t>setiap</a:t>
            </a:r>
            <a:r>
              <a:rPr lang="en-US" dirty="0"/>
              <a:t> layer.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Resnet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terbagi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, dua </a:t>
            </a:r>
            <a:r>
              <a:rPr lang="en-US" dirty="0" err="1"/>
              <a:t>diantaranya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adalah ResNet50 dan ResNet101.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pada </a:t>
            </a:r>
            <a:r>
              <a:rPr lang="en-US" dirty="0" err="1"/>
              <a:t>jumlah</a:t>
            </a:r>
            <a:r>
              <a:rPr lang="en-US" dirty="0"/>
              <a:t> layer dan residual </a:t>
            </a:r>
            <a:r>
              <a:rPr lang="en-US" dirty="0" err="1"/>
              <a:t>blocknya</a:t>
            </a:r>
            <a:r>
              <a:rPr lang="en-US" dirty="0"/>
              <a:t>. </a:t>
            </a:r>
            <a:r>
              <a:rPr lang="en-US" dirty="0" err="1"/>
              <a:t>Sesuai</a:t>
            </a:r>
            <a:r>
              <a:rPr lang="en-US" dirty="0"/>
              <a:t> Namanya resnet50 </a:t>
            </a:r>
            <a:r>
              <a:rPr lang="en-US" dirty="0" err="1"/>
              <a:t>memiliki</a:t>
            </a:r>
            <a:r>
              <a:rPr lang="en-US" dirty="0"/>
              <a:t> 50 layer dan </a:t>
            </a:r>
            <a:r>
              <a:rPr lang="en-US" dirty="0" err="1"/>
              <a:t>resnet</a:t>
            </a:r>
            <a:r>
              <a:rPr lang="en-US" dirty="0"/>
              <a:t> 101 </a:t>
            </a:r>
            <a:r>
              <a:rPr lang="en-US" dirty="0" err="1"/>
              <a:t>memiliki</a:t>
            </a:r>
            <a:r>
              <a:rPr lang="en-US" dirty="0"/>
              <a:t> 101 layer.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Pada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juga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web service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menerima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dan </a:t>
            </a:r>
            <a:r>
              <a:rPr lang="en-US" dirty="0" err="1"/>
              <a:t>mengirim</a:t>
            </a:r>
            <a:r>
              <a:rPr lang="en-US" dirty="0"/>
              <a:t> </a:t>
            </a:r>
            <a:r>
              <a:rPr lang="en-US" dirty="0" err="1"/>
              <a:t>respon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lain </a:t>
            </a:r>
            <a:r>
              <a:rPr lang="en-US" dirty="0" err="1"/>
              <a:t>dalam</a:t>
            </a:r>
            <a:r>
              <a:rPr lang="en-US" dirty="0"/>
              <a:t> format XML </a:t>
            </a:r>
            <a:r>
              <a:rPr lang="en-US" dirty="0" err="1"/>
              <a:t>atau</a:t>
            </a:r>
            <a:r>
              <a:rPr lang="en-US" dirty="0"/>
              <a:t> JSON </a:t>
            </a:r>
            <a:r>
              <a:rPr lang="en-US" dirty="0" err="1"/>
              <a:t>melalui</a:t>
            </a:r>
            <a:r>
              <a:rPr lang="en-US" dirty="0"/>
              <a:t> internet.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model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confusion matrix, </a:t>
            </a:r>
            <a:r>
              <a:rPr lang="en-US" dirty="0" err="1"/>
              <a:t>yaitu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yang </a:t>
            </a:r>
            <a:r>
              <a:rPr lang="en-US" dirty="0" err="1"/>
              <a:t>digunakanuntuk</a:t>
            </a:r>
            <a:r>
              <a:rPr lang="en-US" dirty="0"/>
              <a:t> </a:t>
            </a:r>
            <a:r>
              <a:rPr lang="en-US" dirty="0" err="1"/>
              <a:t>mengevaluasi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model.</a:t>
            </a:r>
            <a:endParaRPr dirty="0"/>
          </a:p>
        </p:txBody>
      </p:sp>
      <p:sp>
        <p:nvSpPr>
          <p:cNvPr id="225" name="Google Shape;225;g261d1c195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952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61d1c19512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61d1c19512_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754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61d1c19512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61d1c19512_4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indicator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pengukuran</a:t>
            </a:r>
            <a:r>
              <a:rPr lang="en-US" dirty="0"/>
              <a:t> yang </a:t>
            </a:r>
            <a:r>
              <a:rPr lang="en-US" dirty="0" err="1"/>
              <a:t>mengevaluasi</a:t>
            </a:r>
            <a:r>
              <a:rPr lang="en-US" dirty="0"/>
              <a:t> </a:t>
            </a:r>
            <a:r>
              <a:rPr lang="en-US" dirty="0" err="1"/>
              <a:t>efektivitas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keberhasilan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model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.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membagi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data yang </a:t>
            </a:r>
            <a:r>
              <a:rPr lang="en-US" dirty="0" err="1"/>
              <a:t>diprediksi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Presisi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indicator yang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persentasi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yang </a:t>
            </a:r>
            <a:r>
              <a:rPr lang="en-US" dirty="0" err="1"/>
              <a:t>benar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model pada </a:t>
            </a:r>
            <a:r>
              <a:rPr lang="en-US" dirty="0" err="1"/>
              <a:t>sebuah</a:t>
            </a:r>
            <a:r>
              <a:rPr lang="en-US" dirty="0"/>
              <a:t> class.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Sebaliknya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Recall </a:t>
            </a:r>
            <a:r>
              <a:rPr lang="en-US" dirty="0" err="1"/>
              <a:t>merupakan</a:t>
            </a:r>
            <a:r>
              <a:rPr lang="en-US" dirty="0"/>
              <a:t> indicator yang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persentase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yang </a:t>
            </a:r>
            <a:r>
              <a:rPr lang="en-US" dirty="0" err="1"/>
              <a:t>benar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data yang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sebuah</a:t>
            </a:r>
            <a:r>
              <a:rPr lang="en-US" dirty="0"/>
              <a:t> class.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Sedangkan</a:t>
            </a:r>
            <a:r>
              <a:rPr lang="en-US" dirty="0"/>
              <a:t> F1 Score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F1 Score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merepresentasikan</a:t>
            </a:r>
            <a:r>
              <a:rPr lang="en-US" dirty="0"/>
              <a:t> </a:t>
            </a:r>
            <a:r>
              <a:rPr lang="en-US" dirty="0" err="1"/>
              <a:t>keseimbangan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presisi</a:t>
            </a:r>
            <a:r>
              <a:rPr lang="en-US" dirty="0"/>
              <a:t> dan recall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class.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4172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1d1c1951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61d1c1951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61d1c1951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261d1c1951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1d1c1951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61d1c1951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61d1c1951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261d1c1951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1d1c1951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61d1c1951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5654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61d1c1951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Pengumpulan</a:t>
            </a:r>
            <a:r>
              <a:rPr lang="en-US" dirty="0"/>
              <a:t> dataset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meminta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bersangkutan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dataset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bervariasi</a:t>
            </a:r>
            <a:r>
              <a:rPr lang="en-US" dirty="0"/>
              <a:t>. Masing-masing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diminta</a:t>
            </a:r>
            <a:r>
              <a:rPr lang="en-US" dirty="0"/>
              <a:t> </a:t>
            </a:r>
            <a:r>
              <a:rPr lang="en-US" dirty="0" err="1"/>
              <a:t>mengumpulkan</a:t>
            </a:r>
            <a:r>
              <a:rPr lang="en-US" dirty="0"/>
              <a:t> 20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total dataset yang </a:t>
            </a:r>
            <a:r>
              <a:rPr lang="en-US" dirty="0" err="1"/>
              <a:t>terkumpul</a:t>
            </a:r>
            <a:r>
              <a:rPr lang="en-US" dirty="0"/>
              <a:t> adalah 400 </a:t>
            </a:r>
            <a:r>
              <a:rPr lang="en-US" dirty="0" err="1"/>
              <a:t>foto</a:t>
            </a:r>
            <a:r>
              <a:rPr lang="en-US" dirty="0"/>
              <a:t>. </a:t>
            </a:r>
            <a:r>
              <a:rPr lang="en-US" dirty="0" err="1"/>
              <a:t>Setelah</a:t>
            </a:r>
            <a:r>
              <a:rPr lang="en-US" dirty="0"/>
              <a:t> dataset </a:t>
            </a:r>
            <a:r>
              <a:rPr lang="en-US" dirty="0" err="1"/>
              <a:t>terkumpul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selanjutnya</a:t>
            </a:r>
            <a:r>
              <a:rPr lang="en-US" dirty="0"/>
              <a:t> adalah preprocessing dataset.</a:t>
            </a:r>
            <a:endParaRPr dirty="0"/>
          </a:p>
        </p:txBody>
      </p:sp>
      <p:sp>
        <p:nvSpPr>
          <p:cNvPr id="327" name="Google Shape;327;g261d1c1951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61d1c1951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Preprocessing dataset yang </a:t>
            </a:r>
            <a:r>
              <a:rPr lang="en-US" dirty="0" err="1"/>
              <a:t>dilakukan</a:t>
            </a:r>
            <a:r>
              <a:rPr lang="en-US" dirty="0"/>
              <a:t> adalah …,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Seluruh</a:t>
            </a:r>
            <a:r>
              <a:rPr lang="en-US" dirty="0"/>
              <a:t> preprocessing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,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adalah crop dan resize…</a:t>
            </a:r>
            <a:endParaRPr dirty="0"/>
          </a:p>
        </p:txBody>
      </p:sp>
      <p:sp>
        <p:nvSpPr>
          <p:cNvPr id="341" name="Google Shape;341;g261d1c1951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61d1c1951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Crop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memotong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rasio</a:t>
            </a:r>
            <a:r>
              <a:rPr lang="en-US" dirty="0"/>
              <a:t> 1:1 pada area </a:t>
            </a:r>
            <a:r>
              <a:rPr lang="en-US" dirty="0" err="1"/>
              <a:t>wajah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gambar</a:t>
            </a:r>
            <a:r>
              <a:rPr lang="en-U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 </a:t>
            </a:r>
            <a:r>
              <a:rPr lang="en-US" dirty="0" err="1"/>
              <a:t>dari</a:t>
            </a:r>
            <a:r>
              <a:rPr lang="en-US" dirty="0"/>
              <a:t> crop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diresize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224x224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input model.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proses crop dan resize,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adalah </a:t>
            </a:r>
            <a:r>
              <a:rPr lang="en-US" dirty="0" err="1"/>
              <a:t>dari</a:t>
            </a:r>
            <a:r>
              <a:rPr lang="en-US" dirty="0"/>
              <a:t> preprocessing adalah proses </a:t>
            </a:r>
            <a:r>
              <a:rPr lang="en-US" dirty="0" err="1"/>
              <a:t>augmentasi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dan </a:t>
            </a:r>
            <a:r>
              <a:rPr lang="en-US" dirty="0" err="1"/>
              <a:t>pencahayaan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grayscale,</a:t>
            </a:r>
            <a:endParaRPr dirty="0"/>
          </a:p>
        </p:txBody>
      </p:sp>
      <p:sp>
        <p:nvSpPr>
          <p:cNvPr id="341" name="Google Shape;341;g261d1c1951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7250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61d1c1951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histogram equalization, logarithmic transform, dan gamma correction.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augmentasi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pada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diperbanyak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4 </a:t>
            </a:r>
            <a:r>
              <a:rPr lang="en-US" dirty="0" err="1"/>
              <a:t>gambar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yang masing-masing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preprocessing adalah proses </a:t>
            </a:r>
            <a:r>
              <a:rPr lang="en-US" dirty="0" err="1"/>
              <a:t>augmentasi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i="0" dirty="0"/>
              <a:t>random erasing…</a:t>
            </a:r>
            <a:endParaRPr lang="en-US" dirty="0"/>
          </a:p>
        </p:txBody>
      </p:sp>
      <p:sp>
        <p:nvSpPr>
          <p:cNvPr id="341" name="Google Shape;341;g261d1c1951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0691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61d1c1951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Random erasing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augmentasi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menghapus</a:t>
            </a:r>
            <a:r>
              <a:rPr lang="en-US" dirty="0"/>
              <a:t> </a:t>
            </a:r>
            <a:r>
              <a:rPr lang="en-US" dirty="0" err="1"/>
              <a:t>beberap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acak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pada dataset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diaugmentasi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10 </a:t>
            </a:r>
            <a:r>
              <a:rPr lang="en-US" dirty="0" err="1"/>
              <a:t>foto</a:t>
            </a:r>
            <a:r>
              <a:rPr lang="en-US" dirty="0"/>
              <a:t> yang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1 </a:t>
            </a:r>
            <a:r>
              <a:rPr lang="en-US" dirty="0" err="1"/>
              <a:t>foto</a:t>
            </a:r>
            <a:r>
              <a:rPr lang="en-US" dirty="0"/>
              <a:t> original dan 9 </a:t>
            </a:r>
            <a:r>
              <a:rPr lang="en-US" dirty="0" err="1"/>
              <a:t>foto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dihapus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pixelnya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41" name="Google Shape;341;g261d1c1951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72626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Pemisahan</a:t>
            </a:r>
            <a:r>
              <a:rPr lang="en-US" dirty="0"/>
              <a:t> dataset yang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adalah data uji dan data training. Data uji </a:t>
            </a:r>
            <a:r>
              <a:rPr lang="en-US" dirty="0" err="1"/>
              <a:t>dipisahkan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dataset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preprocessing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crop dan resize. </a:t>
            </a:r>
            <a:r>
              <a:rPr lang="en-US" dirty="0" err="1"/>
              <a:t>Kemudian</a:t>
            </a:r>
            <a:r>
              <a:rPr lang="en-US" dirty="0"/>
              <a:t> dataset uji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warnanya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grayscale, </a:t>
            </a:r>
            <a:r>
              <a:rPr lang="en-US" dirty="0" err="1"/>
              <a:t>sehingga</a:t>
            </a:r>
            <a:r>
              <a:rPr lang="en-US" dirty="0"/>
              <a:t> dataset uji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proses </a:t>
            </a:r>
            <a:r>
              <a:rPr lang="en-US" dirty="0" err="1"/>
              <a:t>augmentasi</a:t>
            </a:r>
            <a:r>
              <a:rPr lang="en-U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Sedangkan</a:t>
            </a:r>
            <a:r>
              <a:rPr lang="en-US" dirty="0"/>
              <a:t> data training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dipisahkan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proses </a:t>
            </a:r>
            <a:r>
              <a:rPr lang="en-US" dirty="0" err="1"/>
              <a:t>augmentasi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sz="1100" i="1" dirty="0"/>
              <a:t>Grayscale, Histogram Equalization, Logarithmic Transform, Gamma Correction, </a:t>
            </a:r>
            <a:r>
              <a:rPr lang="en-US" sz="1100" i="0" dirty="0"/>
              <a:t>dan Random Erasing.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Jumlah</a:t>
            </a:r>
            <a:r>
              <a:rPr lang="en-US" dirty="0"/>
              <a:t> dataset yang </a:t>
            </a:r>
            <a:r>
              <a:rPr lang="en-US" dirty="0" err="1"/>
              <a:t>dipisahkan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dataset uji adalah 2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masing-masing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total 40 </a:t>
            </a:r>
            <a:r>
              <a:rPr lang="en-US" dirty="0" err="1"/>
              <a:t>foto</a:t>
            </a:r>
            <a:r>
              <a:rPr lang="en-US" dirty="0"/>
              <a:t>. </a:t>
            </a:r>
            <a:r>
              <a:rPr lang="en-US" dirty="0" err="1"/>
              <a:t>sedankan</a:t>
            </a:r>
            <a:r>
              <a:rPr lang="en-US" dirty="0"/>
              <a:t> dataset training </a:t>
            </a:r>
            <a:r>
              <a:rPr lang="en-US" dirty="0" err="1"/>
              <a:t>berjumlah</a:t>
            </a:r>
            <a:r>
              <a:rPr lang="en-US" dirty="0"/>
              <a:t> 360 </a:t>
            </a:r>
            <a:r>
              <a:rPr lang="en-US" dirty="0" err="1"/>
              <a:t>foto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proses </a:t>
            </a:r>
            <a:r>
              <a:rPr lang="en-US" dirty="0" err="1"/>
              <a:t>augmentasi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dataset training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meningkat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14400 </a:t>
            </a:r>
            <a:r>
              <a:rPr lang="en-US" dirty="0" err="1"/>
              <a:t>foto</a:t>
            </a:r>
            <a:r>
              <a:rPr lang="en-US" dirty="0"/>
              <a:t>. Dataset training </a:t>
            </a:r>
            <a:r>
              <a:rPr lang="en-US" dirty="0" err="1"/>
              <a:t>akan</a:t>
            </a:r>
            <a:r>
              <a:rPr lang="en-US" dirty="0"/>
              <a:t> Kembali </a:t>
            </a:r>
            <a:r>
              <a:rPr lang="en-US" dirty="0" err="1"/>
              <a:t>dipisahkan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training dan validation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rasio</a:t>
            </a:r>
            <a:r>
              <a:rPr lang="en-US" dirty="0"/>
              <a:t> 80% training dan 20% validation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dataset yang </a:t>
            </a:r>
            <a:r>
              <a:rPr lang="en-US" dirty="0" err="1"/>
              <a:t>digunakan</a:t>
            </a:r>
            <a:r>
              <a:rPr lang="en-US" dirty="0"/>
              <a:t> training adalah 11520 </a:t>
            </a:r>
            <a:r>
              <a:rPr lang="en-US" dirty="0" err="1"/>
              <a:t>foto</a:t>
            </a:r>
            <a:r>
              <a:rPr lang="en-US" dirty="0"/>
              <a:t> dan </a:t>
            </a:r>
            <a:r>
              <a:rPr lang="en-US" dirty="0" err="1"/>
              <a:t>validasi</a:t>
            </a:r>
            <a:r>
              <a:rPr lang="en-US" dirty="0"/>
              <a:t> 2880 </a:t>
            </a:r>
            <a:r>
              <a:rPr lang="en-US" dirty="0" err="1"/>
              <a:t>foto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dilanjutkan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model…</a:t>
            </a:r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Arsitektur</a:t>
            </a:r>
            <a:r>
              <a:rPr lang="en-US" dirty="0"/>
              <a:t> yang </a:t>
            </a:r>
            <a:r>
              <a:rPr lang="en-US" dirty="0" err="1"/>
              <a:t>dibuat</a:t>
            </a:r>
            <a:r>
              <a:rPr lang="en-US" dirty="0"/>
              <a:t> adalah ResNet50 dan ResNet101.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divisualisasikan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library </a:t>
            </a:r>
            <a:r>
              <a:rPr lang="en-US" dirty="0" err="1"/>
              <a:t>visualkeras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resnet50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dan ResNet101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tampak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Visualisasi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lapisan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yang sangat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101 layer </a:t>
            </a:r>
            <a:r>
              <a:rPr lang="en-US" dirty="0" err="1"/>
              <a:t>untuk</a:t>
            </a:r>
            <a:r>
              <a:rPr lang="en-US" dirty="0"/>
              <a:t> resnet101.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Setelah</a:t>
            </a:r>
            <a:r>
              <a:rPr lang="en-US" dirty="0"/>
              <a:t> model </a:t>
            </a:r>
            <a:r>
              <a:rPr lang="en-US" dirty="0" err="1"/>
              <a:t>dibuat</a:t>
            </a:r>
            <a:r>
              <a:rPr lang="en-US" dirty="0"/>
              <a:t>, </a:t>
            </a:r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selanjutnya</a:t>
            </a:r>
            <a:r>
              <a:rPr lang="en-US" dirty="0"/>
              <a:t> adalah </a:t>
            </a:r>
            <a:r>
              <a:rPr lang="en-US" dirty="0" err="1"/>
              <a:t>melakukan</a:t>
            </a:r>
            <a:r>
              <a:rPr lang="en-US" dirty="0"/>
              <a:t> training model…</a:t>
            </a:r>
            <a:endParaRPr dirty="0"/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3876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Yang </a:t>
            </a:r>
            <a:r>
              <a:rPr lang="en-US" dirty="0" err="1"/>
              <a:t>pertama</a:t>
            </a:r>
            <a:r>
              <a:rPr lang="en-US" dirty="0"/>
              <a:t> adalah model ResNet50. Training model resnet50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 </a:t>
            </a:r>
            <a:r>
              <a:rPr lang="en-US" dirty="0" err="1"/>
              <a:t>dari</a:t>
            </a:r>
            <a:r>
              <a:rPr lang="en-US" dirty="0"/>
              <a:t> training model resnet50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yang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…</a:t>
            </a:r>
            <a:endParaRPr dirty="0"/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50856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validasi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model resnet50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96% dan loss </a:t>
            </a:r>
            <a:r>
              <a:rPr lang="en-US" dirty="0" err="1"/>
              <a:t>sebesar</a:t>
            </a:r>
            <a:r>
              <a:rPr lang="en-US" dirty="0"/>
              <a:t> 18%.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Berikutnya</a:t>
            </a:r>
            <a:r>
              <a:rPr lang="en-US" dirty="0"/>
              <a:t> adalah training model ResNet101…</a:t>
            </a:r>
            <a:endParaRPr dirty="0"/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27901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Hyperparameter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model resnet50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100 epoch, 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 training model ResNet101 juga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yang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…</a:t>
            </a:r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61040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 </a:t>
            </a:r>
            <a:r>
              <a:rPr lang="en-US" dirty="0" err="1"/>
              <a:t>validasi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model resnet101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85% </a:t>
            </a:r>
            <a:r>
              <a:rPr lang="en-US" dirty="0" err="1"/>
              <a:t>dengan</a:t>
            </a:r>
            <a:r>
              <a:rPr lang="en-US" dirty="0"/>
              <a:t> loss </a:t>
            </a:r>
            <a:r>
              <a:rPr lang="en-US" dirty="0" err="1"/>
              <a:t>sebesar</a:t>
            </a:r>
            <a:r>
              <a:rPr lang="en-US" dirty="0"/>
              <a:t> 55%.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berikutnya</a:t>
            </a:r>
            <a:r>
              <a:rPr lang="en-US" dirty="0"/>
              <a:t> adalah </a:t>
            </a:r>
            <a:r>
              <a:rPr lang="en-US" dirty="0" err="1"/>
              <a:t>pengembangan</a:t>
            </a:r>
            <a:r>
              <a:rPr lang="en-US" dirty="0"/>
              <a:t> web service…</a:t>
            </a:r>
            <a:endParaRPr dirty="0"/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47180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service yang </a:t>
            </a:r>
            <a:r>
              <a:rPr lang="en-US" dirty="0" err="1"/>
              <a:t>dikembangkan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Bahasa </a:t>
            </a:r>
            <a:r>
              <a:rPr lang="en-US" dirty="0" err="1"/>
              <a:t>pemrograman</a:t>
            </a:r>
            <a:r>
              <a:rPr lang="en-US" dirty="0"/>
              <a:t> python </a:t>
            </a:r>
            <a:r>
              <a:rPr lang="en-US" dirty="0" err="1"/>
              <a:t>dengan</a:t>
            </a:r>
            <a:r>
              <a:rPr lang="en-US" dirty="0"/>
              <a:t> library </a:t>
            </a:r>
            <a:r>
              <a:rPr lang="en-US" dirty="0" err="1"/>
              <a:t>FastAPI</a:t>
            </a:r>
            <a:r>
              <a:rPr lang="en-US" dirty="0"/>
              <a:t>. library lain yang </a:t>
            </a:r>
            <a:r>
              <a:rPr lang="en-US" dirty="0" err="1"/>
              <a:t>digunakan</a:t>
            </a:r>
            <a:r>
              <a:rPr lang="en-US" dirty="0"/>
              <a:t> adalah </a:t>
            </a:r>
            <a:r>
              <a:rPr lang="en-US" dirty="0" err="1"/>
              <a:t>tensorflow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load model dan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model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service yang </a:t>
            </a:r>
            <a:r>
              <a:rPr lang="en-US" dirty="0" err="1"/>
              <a:t>dikembangkan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1 endpoint </a:t>
            </a:r>
            <a:r>
              <a:rPr lang="en-US" dirty="0" err="1"/>
              <a:t>yaitu</a:t>
            </a:r>
            <a:r>
              <a:rPr lang="en-US" dirty="0"/>
              <a:t>… endpoint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menerima</a:t>
            </a:r>
            <a:r>
              <a:rPr lang="en-US" dirty="0"/>
              <a:t> input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file </a:t>
            </a:r>
            <a:r>
              <a:rPr lang="en-US" dirty="0" err="1"/>
              <a:t>gambar</a:t>
            </a:r>
            <a:r>
              <a:rPr lang="en-US" dirty="0"/>
              <a:t> dan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mengembalikan</a:t>
            </a:r>
            <a:r>
              <a:rPr lang="en-US" dirty="0"/>
              <a:t> </a:t>
            </a:r>
            <a:r>
              <a:rPr lang="en-US" dirty="0" err="1"/>
              <a:t>respon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npm</a:t>
            </a:r>
            <a:r>
              <a:rPr lang="en-US" dirty="0"/>
              <a:t> dan </a:t>
            </a:r>
            <a:r>
              <a:rPr lang="en-US" dirty="0" err="1"/>
              <a:t>probabilitas</a:t>
            </a:r>
            <a:r>
              <a:rPr lang="en-US" dirty="0"/>
              <a:t> </a:t>
            </a:r>
            <a:r>
              <a:rPr lang="en-US" dirty="0" err="1"/>
              <a:t>prediksinya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Setelah</a:t>
            </a:r>
            <a:r>
              <a:rPr lang="en-US" dirty="0"/>
              <a:t> web service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selanjutnya</a:t>
            </a:r>
            <a:r>
              <a:rPr lang="en-US" dirty="0"/>
              <a:t> adalah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.</a:t>
            </a:r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88065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terbagi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2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model dan </a:t>
            </a:r>
            <a:r>
              <a:rPr lang="en-US" dirty="0" err="1"/>
              <a:t>pengujian</a:t>
            </a:r>
            <a:r>
              <a:rPr lang="en-US" dirty="0"/>
              <a:t> web service.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Pengujian</a:t>
            </a:r>
            <a:r>
              <a:rPr lang="en-US" dirty="0"/>
              <a:t> model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confusion matrix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, </a:t>
            </a:r>
            <a:r>
              <a:rPr lang="en-US" dirty="0" err="1"/>
              <a:t>presisi</a:t>
            </a:r>
            <a:r>
              <a:rPr lang="en-US" dirty="0"/>
              <a:t>, recall, dan f1 score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model.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model ResNet50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model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24 </a:t>
            </a:r>
            <a:r>
              <a:rPr lang="en-US" dirty="0" err="1"/>
              <a:t>dari</a:t>
            </a:r>
            <a:r>
              <a:rPr lang="en-US" dirty="0"/>
              <a:t> 40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.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model resnet50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60%.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Dari 20 class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6 class yang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diprediksi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sempurna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ditunjukkan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presisi</a:t>
            </a:r>
            <a:r>
              <a:rPr lang="en-US" dirty="0"/>
              <a:t> dan recall yang </a:t>
            </a:r>
            <a:r>
              <a:rPr lang="en-US" dirty="0" err="1"/>
              <a:t>sama-sama</a:t>
            </a:r>
            <a:r>
              <a:rPr lang="en-US" dirty="0"/>
              <a:t> </a:t>
            </a:r>
            <a:r>
              <a:rPr lang="en-US" dirty="0" err="1"/>
              <a:t>bernilai</a:t>
            </a:r>
            <a:r>
              <a:rPr lang="en-US" dirty="0"/>
              <a:t> 100%.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2 class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terprediksi</a:t>
            </a:r>
            <a:r>
              <a:rPr lang="en-US" dirty="0"/>
              <a:t> oleh model yang </a:t>
            </a:r>
            <a:r>
              <a:rPr lang="en-US" dirty="0" err="1"/>
              <a:t>ditunjukkan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presisi</a:t>
            </a:r>
            <a:r>
              <a:rPr lang="en-US" dirty="0"/>
              <a:t> dan </a:t>
            </a:r>
            <a:r>
              <a:rPr lang="en-US" dirty="0" err="1"/>
              <a:t>nilai</a:t>
            </a:r>
            <a:r>
              <a:rPr lang="en-US" dirty="0"/>
              <a:t> recall </a:t>
            </a:r>
            <a:r>
              <a:rPr lang="en-US" dirty="0" err="1"/>
              <a:t>bernilai</a:t>
            </a:r>
            <a:r>
              <a:rPr lang="en-US" dirty="0"/>
              <a:t> 0%.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yang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presisi</a:t>
            </a:r>
            <a:r>
              <a:rPr lang="en-US" dirty="0"/>
              <a:t> 100%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tentu</a:t>
            </a:r>
            <a:r>
              <a:rPr lang="en-US" dirty="0"/>
              <a:t> </a:t>
            </a:r>
            <a:r>
              <a:rPr lang="en-US" dirty="0" err="1"/>
              <a:t>mendpat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recall 100%,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berlaku</a:t>
            </a:r>
            <a:r>
              <a:rPr lang="en-US" dirty="0"/>
              <a:t> </a:t>
            </a:r>
            <a:r>
              <a:rPr lang="en-US" dirty="0" err="1"/>
              <a:t>jg</a:t>
            </a:r>
            <a:r>
              <a:rPr lang="en-US" dirty="0"/>
              <a:t> </a:t>
            </a:r>
            <a:r>
              <a:rPr lang="en-US" dirty="0" err="1"/>
              <a:t>sebaliknya</a:t>
            </a:r>
            <a:r>
              <a:rPr lang="en-US" dirty="0"/>
              <a:t>. Oleh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F1 score yang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keseimbangan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presisi</a:t>
            </a:r>
            <a:r>
              <a:rPr lang="en-US" dirty="0"/>
              <a:t> dan recall.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 </a:t>
            </a:r>
            <a:r>
              <a:rPr lang="en-US" dirty="0" err="1"/>
              <a:t>pengujian</a:t>
            </a:r>
            <a:r>
              <a:rPr lang="en-US" dirty="0"/>
              <a:t> pada model ResNet101 juga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berbeda</a:t>
            </a:r>
            <a:endParaRPr lang="en-US" dirty="0"/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2201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model Resnet101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24 </a:t>
            </a:r>
            <a:r>
              <a:rPr lang="en-US" dirty="0" err="1"/>
              <a:t>dari</a:t>
            </a:r>
            <a:r>
              <a:rPr lang="en-US" dirty="0"/>
              <a:t> 40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60% juga. </a:t>
            </a:r>
            <a:r>
              <a:rPr lang="en-US" dirty="0" err="1"/>
              <a:t>Terdapat</a:t>
            </a:r>
            <a:r>
              <a:rPr lang="en-US" dirty="0"/>
              <a:t> 5 class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terprediksi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 dan </a:t>
            </a:r>
            <a:r>
              <a:rPr lang="en-US" dirty="0" err="1"/>
              <a:t>terdapat</a:t>
            </a:r>
            <a:r>
              <a:rPr lang="en-US" dirty="0"/>
              <a:t> 2 class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diprediksi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sekali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 adalah </a:t>
            </a:r>
            <a:r>
              <a:rPr lang="en-US" dirty="0" err="1"/>
              <a:t>pengujian</a:t>
            </a:r>
            <a:r>
              <a:rPr lang="en-US" dirty="0"/>
              <a:t> web service.</a:t>
            </a:r>
            <a:endParaRPr dirty="0"/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305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Metode</a:t>
            </a:r>
            <a:r>
              <a:rPr lang="en-US" dirty="0"/>
              <a:t> yang paling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adalah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manual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mengisi</a:t>
            </a:r>
            <a:r>
              <a:rPr lang="en-US" dirty="0"/>
              <a:t> daftar </a:t>
            </a:r>
            <a:r>
              <a:rPr lang="en-US" dirty="0" err="1"/>
              <a:t>hadir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memanggil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per </a:t>
            </a:r>
            <a:r>
              <a:rPr lang="en-US" dirty="0" err="1"/>
              <a:t>satu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kekurangan</a:t>
            </a:r>
            <a:r>
              <a:rPr lang="en-US" dirty="0"/>
              <a:t> </a:t>
            </a:r>
            <a:r>
              <a:rPr lang="en-US" dirty="0" err="1"/>
              <a:t>terutama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efisiensi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.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menghabiskan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mencatat</a:t>
            </a:r>
            <a:r>
              <a:rPr lang="en-US" dirty="0"/>
              <a:t> </a:t>
            </a:r>
            <a:r>
              <a:rPr lang="en-US" dirty="0" err="1"/>
              <a:t>kehadiran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bergantian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juga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proses </a:t>
            </a:r>
            <a:r>
              <a:rPr lang="en-US" dirty="0" err="1"/>
              <a:t>rekapitulasi</a:t>
            </a:r>
            <a:r>
              <a:rPr lang="en-US" dirty="0"/>
              <a:t> data </a:t>
            </a:r>
            <a:r>
              <a:rPr lang="en-US" dirty="0" err="1"/>
              <a:t>kehadiran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. </a:t>
            </a:r>
            <a:r>
              <a:rPr lang="en-US" dirty="0" err="1"/>
              <a:t>Metode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modern adalah </a:t>
            </a:r>
            <a:r>
              <a:rPr lang="en-US" dirty="0" err="1"/>
              <a:t>menggunakan</a:t>
            </a:r>
            <a:r>
              <a:rPr lang="en-US" dirty="0"/>
              <a:t> barcode, </a:t>
            </a:r>
            <a:r>
              <a:rPr lang="en-US" dirty="0" err="1"/>
              <a:t>qr</a:t>
            </a:r>
            <a:r>
              <a:rPr lang="en-US" dirty="0"/>
              <a:t> code,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kartu</a:t>
            </a:r>
            <a:r>
              <a:rPr lang="en-US" dirty="0"/>
              <a:t> RFID.</a:t>
            </a:r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Pengujian</a:t>
            </a:r>
            <a:r>
              <a:rPr lang="en-US" dirty="0"/>
              <a:t> web service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postman. </a:t>
            </a:r>
            <a:r>
              <a:rPr lang="en-US" dirty="0" err="1"/>
              <a:t>Terdapat</a:t>
            </a:r>
            <a:r>
              <a:rPr lang="en-US" dirty="0"/>
              <a:t> 4 scenario yang </a:t>
            </a:r>
            <a:r>
              <a:rPr lang="en-US" dirty="0" err="1"/>
              <a:t>diujikan</a:t>
            </a:r>
            <a:r>
              <a:rPr lang="en-US" dirty="0"/>
              <a:t> pada web service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mengirimkan</a:t>
            </a:r>
            <a:r>
              <a:rPr lang="en-US" dirty="0"/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Seluruh</a:t>
            </a:r>
            <a:r>
              <a:rPr lang="en-US" dirty="0"/>
              <a:t> scenario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yang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harapan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46545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Yang </a:t>
            </a:r>
            <a:r>
              <a:rPr lang="en-US" dirty="0" err="1"/>
              <a:t>pertama</a:t>
            </a:r>
            <a:r>
              <a:rPr lang="en-US" dirty="0"/>
              <a:t> adalah </a:t>
            </a:r>
            <a:r>
              <a:rPr lang="en-US" dirty="0" err="1"/>
              <a:t>mengirimkan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dilatih</a:t>
            </a:r>
            <a:r>
              <a:rPr lang="en-US" dirty="0"/>
              <a:t> pada model dan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npm</a:t>
            </a:r>
            <a:r>
              <a:rPr lang="en-US" dirty="0"/>
              <a:t> yang </a:t>
            </a:r>
            <a:r>
              <a:rPr lang="en-US" dirty="0" err="1"/>
              <a:t>tepat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33365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Yang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mengirimkan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yang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dilatih</a:t>
            </a:r>
            <a:r>
              <a:rPr lang="en-US" dirty="0"/>
              <a:t> pada model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unknown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diketahui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75814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berikutnya</a:t>
            </a:r>
            <a:r>
              <a:rPr lang="en-US" dirty="0"/>
              <a:t> adalah </a:t>
            </a:r>
            <a:r>
              <a:rPr lang="en-US" dirty="0" err="1"/>
              <a:t>mengirimkan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format pdf, dan web service </a:t>
            </a:r>
            <a:r>
              <a:rPr lang="en-US" dirty="0" err="1"/>
              <a:t>mengembalikan</a:t>
            </a:r>
            <a:r>
              <a:rPr lang="en-US" dirty="0"/>
              <a:t> </a:t>
            </a:r>
            <a:r>
              <a:rPr lang="en-US" dirty="0" err="1"/>
              <a:t>respon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status 415 unsupported media type, </a:t>
            </a:r>
            <a:r>
              <a:rPr lang="en-US" dirty="0" err="1"/>
              <a:t>karena</a:t>
            </a:r>
            <a:r>
              <a:rPr lang="en-US" dirty="0"/>
              <a:t> web service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menerima</a:t>
            </a:r>
            <a:r>
              <a:rPr lang="en-US" dirty="0"/>
              <a:t> file </a:t>
            </a:r>
            <a:r>
              <a:rPr lang="en-US" dirty="0" err="1"/>
              <a:t>dalam</a:t>
            </a:r>
            <a:r>
              <a:rPr lang="en-US" dirty="0"/>
              <a:t> format </a:t>
            </a:r>
            <a:r>
              <a:rPr lang="en-US" dirty="0" err="1"/>
              <a:t>gambar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41823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terakhir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mengirimkan</a:t>
            </a:r>
            <a:r>
              <a:rPr lang="en-US" dirty="0"/>
              <a:t> request </a:t>
            </a:r>
            <a:r>
              <a:rPr lang="en-US" dirty="0" err="1"/>
              <a:t>ke</a:t>
            </a:r>
            <a:r>
              <a:rPr lang="en-US" dirty="0"/>
              <a:t> endpoint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pada web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service </a:t>
            </a:r>
            <a:r>
              <a:rPr lang="en-US" dirty="0" err="1"/>
              <a:t>merespon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status 404 not found </a:t>
            </a:r>
            <a:r>
              <a:rPr lang="en-US" dirty="0" err="1"/>
              <a:t>karena</a:t>
            </a:r>
            <a:r>
              <a:rPr lang="en-US" dirty="0"/>
              <a:t> web service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melayani</a:t>
            </a:r>
            <a:r>
              <a:rPr lang="en-US" dirty="0"/>
              <a:t>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endpoint </a:t>
            </a:r>
            <a:r>
              <a:rPr lang="en-US" dirty="0" err="1"/>
              <a:t>yaitu</a:t>
            </a:r>
            <a:r>
              <a:rPr lang="en-US" dirty="0"/>
              <a:t> /</a:t>
            </a:r>
            <a:r>
              <a:rPr lang="en-US" dirty="0" err="1"/>
              <a:t>api</a:t>
            </a:r>
            <a:r>
              <a:rPr lang="en-US" dirty="0"/>
              <a:t>/v1/predict</a:t>
            </a:r>
            <a:endParaRPr dirty="0"/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74095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30385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dilakuakan</a:t>
            </a:r>
            <a:r>
              <a:rPr lang="en-US" dirty="0"/>
              <a:t> oleh mandal </a:t>
            </a:r>
            <a:r>
              <a:rPr lang="en-US" dirty="0" err="1"/>
              <a:t>dkk</a:t>
            </a:r>
            <a:r>
              <a:rPr lang="en-US" dirty="0"/>
              <a:t> pada </a:t>
            </a:r>
            <a:r>
              <a:rPr lang="en-US" dirty="0" err="1"/>
              <a:t>tahun</a:t>
            </a:r>
            <a:r>
              <a:rPr lang="en-US" dirty="0"/>
              <a:t> 2021 </a:t>
            </a:r>
            <a:r>
              <a:rPr lang="en-US" dirty="0" err="1"/>
              <a:t>membuat</a:t>
            </a:r>
            <a:r>
              <a:rPr lang="en-US" dirty="0"/>
              <a:t> model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resnet50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mengenali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yang </a:t>
            </a:r>
            <a:r>
              <a:rPr lang="en-US" dirty="0" err="1"/>
              <a:t>mengenakan</a:t>
            </a:r>
            <a:r>
              <a:rPr lang="en-US" dirty="0"/>
              <a:t> masker dan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mengenakan</a:t>
            </a:r>
            <a:r>
              <a:rPr lang="en-US" dirty="0"/>
              <a:t> masker.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77 class </a:t>
            </a:r>
            <a:r>
              <a:rPr lang="en-US" dirty="0" err="1"/>
              <a:t>dengan</a:t>
            </a:r>
            <a:r>
              <a:rPr lang="en-US" dirty="0"/>
              <a:t> dua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datast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masker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dataset 90,000 data dan </a:t>
            </a:r>
            <a:r>
              <a:rPr lang="en-US" dirty="0" err="1"/>
              <a:t>tanpa</a:t>
            </a:r>
            <a:r>
              <a:rPr lang="en-US" dirty="0"/>
              <a:t> masker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dataset 5000 data. Dataset </a:t>
            </a:r>
            <a:r>
              <a:rPr lang="en-US" dirty="0" err="1"/>
              <a:t>tersebut</a:t>
            </a:r>
            <a:r>
              <a:rPr lang="en-US" dirty="0"/>
              <a:t> adalah dataset </a:t>
            </a:r>
            <a:r>
              <a:rPr lang="en-US" dirty="0" err="1"/>
              <a:t>asli</a:t>
            </a:r>
            <a:r>
              <a:rPr lang="en-US" dirty="0"/>
              <a:t> yang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proses </a:t>
            </a:r>
            <a:r>
              <a:rPr lang="en-US" dirty="0" err="1"/>
              <a:t>augmentasi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proses training.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Hasilnya</a:t>
            </a:r>
            <a:r>
              <a:rPr lang="en-US" dirty="0"/>
              <a:t> model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presisi</a:t>
            </a:r>
            <a:r>
              <a:rPr lang="en-US" dirty="0"/>
              <a:t> dan recall </a:t>
            </a:r>
            <a:r>
              <a:rPr lang="en-US" dirty="0" err="1"/>
              <a:t>sebesar</a:t>
            </a:r>
            <a:r>
              <a:rPr lang="en-US" dirty="0"/>
              <a:t> 89% </a:t>
            </a:r>
            <a:r>
              <a:rPr lang="en-US" dirty="0" err="1"/>
              <a:t>untuk</a:t>
            </a:r>
            <a:r>
              <a:rPr lang="en-US" dirty="0"/>
              <a:t> dataset </a:t>
            </a:r>
            <a:r>
              <a:rPr lang="en-US" dirty="0" err="1"/>
              <a:t>tanpa</a:t>
            </a:r>
            <a:r>
              <a:rPr lang="en-US" dirty="0"/>
              <a:t> masker, 46% </a:t>
            </a:r>
            <a:r>
              <a:rPr lang="en-US" dirty="0" err="1"/>
              <a:t>presisi</a:t>
            </a:r>
            <a:r>
              <a:rPr lang="en-US" dirty="0"/>
              <a:t> dan 47% recall </a:t>
            </a:r>
            <a:r>
              <a:rPr lang="en-US" dirty="0" err="1"/>
              <a:t>untuk</a:t>
            </a:r>
            <a:r>
              <a:rPr lang="en-US" dirty="0"/>
              <a:t> dataset </a:t>
            </a:r>
            <a:r>
              <a:rPr lang="en-US" dirty="0" err="1"/>
              <a:t>mengenakan</a:t>
            </a:r>
            <a:r>
              <a:rPr lang="en-US" dirty="0"/>
              <a:t> masker.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dataset yang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berjumlah</a:t>
            </a:r>
            <a:r>
              <a:rPr lang="en-US" dirty="0"/>
              <a:t> 400 data </a:t>
            </a:r>
            <a:r>
              <a:rPr lang="en-US" dirty="0" err="1"/>
              <a:t>asli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20 class,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sangat </a:t>
            </a:r>
            <a:r>
              <a:rPr lang="en-US" dirty="0" err="1"/>
              <a:t>sedikit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percobaan</a:t>
            </a:r>
            <a:r>
              <a:rPr lang="en-US" dirty="0"/>
              <a:t> juga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class dan dataset yang </a:t>
            </a:r>
            <a:r>
              <a:rPr lang="en-US" dirty="0" err="1"/>
              <a:t>digunakan</a:t>
            </a:r>
            <a:r>
              <a:rPr lang="en-US" dirty="0"/>
              <a:t>.</a:t>
            </a:r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6405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Percobaan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10 class </a:t>
            </a:r>
            <a:r>
              <a:rPr lang="en-US" dirty="0" err="1"/>
              <a:t>dengan</a:t>
            </a:r>
            <a:r>
              <a:rPr lang="en-US" dirty="0"/>
              <a:t> data training </a:t>
            </a:r>
            <a:r>
              <a:rPr lang="en-US" dirty="0" err="1"/>
              <a:t>berjumlah</a:t>
            </a:r>
            <a:r>
              <a:rPr lang="en-US" dirty="0"/>
              <a:t> 180 data </a:t>
            </a:r>
            <a:r>
              <a:rPr lang="en-US" dirty="0" err="1"/>
              <a:t>asli</a:t>
            </a:r>
            <a:r>
              <a:rPr lang="en-US" dirty="0"/>
              <a:t>, dan </a:t>
            </a:r>
            <a:r>
              <a:rPr lang="en-US" dirty="0" err="1"/>
              <a:t>diaugmentasi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900 data, </a:t>
            </a:r>
            <a:r>
              <a:rPr lang="en-US" dirty="0" err="1"/>
              <a:t>hasilnya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model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80%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Percobaan</a:t>
            </a:r>
            <a:r>
              <a:rPr lang="en-US" dirty="0"/>
              <a:t> </a:t>
            </a:r>
            <a:r>
              <a:rPr lang="en-US" dirty="0" err="1"/>
              <a:t>berikutnya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20 class dan </a:t>
            </a:r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data training </a:t>
            </a:r>
            <a:r>
              <a:rPr lang="en-US" dirty="0" err="1"/>
              <a:t>yan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. Hasil </a:t>
            </a:r>
            <a:r>
              <a:rPr lang="en-US" dirty="0" err="1"/>
              <a:t>pengujian</a:t>
            </a:r>
            <a:r>
              <a:rPr lang="en-US" dirty="0"/>
              <a:t> model yang </a:t>
            </a:r>
            <a:r>
              <a:rPr lang="en-US" dirty="0" err="1"/>
              <a:t>menggunakan</a:t>
            </a:r>
            <a:r>
              <a:rPr lang="en-US" dirty="0"/>
              <a:t> 360 dan 3600 data </a:t>
            </a:r>
            <a:r>
              <a:rPr lang="en-US" dirty="0" err="1"/>
              <a:t>sama-sama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3 dan 5%.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Ketika data </a:t>
            </a:r>
            <a:r>
              <a:rPr lang="en-US" dirty="0" err="1"/>
              <a:t>ditingkatkan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5040 data, model resnet50 </a:t>
            </a:r>
            <a:r>
              <a:rPr lang="en-US" dirty="0" err="1"/>
              <a:t>mendapat</a:t>
            </a:r>
            <a:r>
              <a:rPr lang="en-US" dirty="0"/>
              <a:t> 52% </a:t>
            </a:r>
            <a:r>
              <a:rPr lang="en-US" dirty="0" err="1"/>
              <a:t>akurasi</a:t>
            </a:r>
            <a:r>
              <a:rPr lang="en-US" dirty="0"/>
              <a:t> dan Resnet101 </a:t>
            </a:r>
            <a:r>
              <a:rPr lang="en-US" dirty="0" err="1"/>
              <a:t>mendapat</a:t>
            </a:r>
            <a:r>
              <a:rPr lang="en-US" dirty="0"/>
              <a:t> 60% </a:t>
            </a:r>
            <a:r>
              <a:rPr lang="en-US" dirty="0" err="1"/>
              <a:t>akurasi</a:t>
            </a:r>
            <a:r>
              <a:rPr lang="en-US" dirty="0"/>
              <a:t>. </a:t>
            </a:r>
            <a:r>
              <a:rPr lang="en-US" dirty="0" err="1"/>
              <a:t>Terakhir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menggunkaan</a:t>
            </a:r>
            <a:r>
              <a:rPr lang="en-US" dirty="0"/>
              <a:t> 14400 data, </a:t>
            </a:r>
            <a:r>
              <a:rPr lang="en-US" dirty="0" err="1"/>
              <a:t>kedua</a:t>
            </a:r>
            <a:r>
              <a:rPr lang="en-US" dirty="0"/>
              <a:t> model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tertinggi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60%.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Percobaan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dataset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yang </a:t>
            </a:r>
            <a:r>
              <a:rPr lang="en-US" dirty="0" err="1"/>
              <a:t>berjumlah</a:t>
            </a:r>
            <a:r>
              <a:rPr lang="en-US" dirty="0"/>
              <a:t> 14400 dataset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augmentasi</a:t>
            </a:r>
            <a:r>
              <a:rPr lang="en-US" dirty="0"/>
              <a:t> pada model InceptionResnetV2.</a:t>
            </a:r>
            <a:endParaRPr dirty="0"/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65869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Hasil yang </a:t>
            </a:r>
            <a:r>
              <a:rPr lang="en-US" dirty="0" err="1"/>
              <a:t>didapat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mengejutkan</a:t>
            </a:r>
            <a:r>
              <a:rPr lang="en-US" dirty="0"/>
              <a:t> Dimana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5 epoch dan learning rate </a:t>
            </a:r>
            <a:r>
              <a:rPr lang="en-US" dirty="0" err="1"/>
              <a:t>sebesar</a:t>
            </a:r>
            <a:r>
              <a:rPr lang="en-US" dirty="0"/>
              <a:t> 0.0001 model inceptionresnetv2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36 </a:t>
            </a:r>
            <a:r>
              <a:rPr lang="en-US" dirty="0" err="1"/>
              <a:t>dari</a:t>
            </a:r>
            <a:r>
              <a:rPr lang="en-US" dirty="0"/>
              <a:t> 40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90% </a:t>
            </a:r>
            <a:r>
              <a:rPr lang="en-US" dirty="0" err="1"/>
              <a:t>akurasi</a:t>
            </a:r>
            <a:r>
              <a:rPr lang="en-US" dirty="0"/>
              <a:t>. 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dataset yang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pada model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lain.</a:t>
            </a:r>
            <a:endParaRPr dirty="0"/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422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3185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Kartu</a:t>
            </a:r>
            <a:r>
              <a:rPr lang="en-US" dirty="0"/>
              <a:t> Tanda </a:t>
            </a:r>
            <a:r>
              <a:rPr lang="en-US" dirty="0" err="1"/>
              <a:t>Mahasiswa</a:t>
            </a:r>
            <a:r>
              <a:rPr lang="en-US" dirty="0"/>
              <a:t> (KTM).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bergantian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mengharuskan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membawa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Metode</a:t>
            </a:r>
            <a:r>
              <a:rPr lang="en-US" dirty="0"/>
              <a:t> modern </a:t>
            </a:r>
            <a:r>
              <a:rPr lang="en-US" dirty="0" err="1"/>
              <a:t>lainnya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diterapkan</a:t>
            </a:r>
            <a:r>
              <a:rPr lang="en-US" dirty="0"/>
              <a:t> pada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presensi</a:t>
            </a:r>
            <a:r>
              <a:rPr lang="en-US" dirty="0"/>
              <a:t> adalah </a:t>
            </a:r>
            <a:r>
              <a:rPr lang="en-US" dirty="0" err="1"/>
              <a:t>dengan</a:t>
            </a:r>
            <a:r>
              <a:rPr lang="en-US" dirty="0"/>
              <a:t> biometric </a:t>
            </a:r>
            <a:r>
              <a:rPr lang="en-US" dirty="0" err="1"/>
              <a:t>sepertii</a:t>
            </a:r>
            <a:r>
              <a:rPr lang="en-US" dirty="0"/>
              <a:t> </a:t>
            </a:r>
            <a:r>
              <a:rPr lang="en-US" dirty="0" err="1"/>
              <a:t>sidik</a:t>
            </a:r>
            <a:r>
              <a:rPr lang="en-US" dirty="0"/>
              <a:t> </a:t>
            </a:r>
            <a:r>
              <a:rPr lang="en-US" dirty="0" err="1"/>
              <a:t>jari</a:t>
            </a:r>
            <a:r>
              <a:rPr lang="en-US" dirty="0"/>
              <a:t>.</a:t>
            </a:r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82657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1d1c1951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Google Shape;350;g261d1c1951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44114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4" name="Google Shape;36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2128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sidik</a:t>
            </a:r>
            <a:r>
              <a:rPr lang="en-US" dirty="0"/>
              <a:t> </a:t>
            </a:r>
            <a:r>
              <a:rPr lang="en-US" dirty="0" err="1"/>
              <a:t>jari</a:t>
            </a:r>
            <a:r>
              <a:rPr lang="en-US" dirty="0"/>
              <a:t> juga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secar</a:t>
            </a:r>
            <a:r>
              <a:rPr lang="en-US" dirty="0"/>
              <a:t> </a:t>
            </a:r>
            <a:r>
              <a:rPr lang="en-US" dirty="0" err="1"/>
              <a:t>bergantian</a:t>
            </a:r>
            <a:r>
              <a:rPr lang="en-US" dirty="0"/>
              <a:t> dan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kontak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pemindai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Teknologi</a:t>
            </a:r>
            <a:r>
              <a:rPr lang="en-US" dirty="0"/>
              <a:t> yang paling </a:t>
            </a:r>
            <a:r>
              <a:rPr lang="en-US" dirty="0" err="1"/>
              <a:t>mumpuni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pencatatan</a:t>
            </a:r>
            <a:r>
              <a:rPr lang="en-US" dirty="0"/>
              <a:t> </a:t>
            </a:r>
            <a:r>
              <a:rPr lang="en-US" dirty="0" err="1"/>
              <a:t>kehadiran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adalah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face recognition.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pencatatan</a:t>
            </a:r>
            <a:r>
              <a:rPr lang="en-US" dirty="0"/>
              <a:t> </a:t>
            </a:r>
            <a:r>
              <a:rPr lang="en-US" dirty="0" err="1"/>
              <a:t>kehadiran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real time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kontak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yang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adalah </a:t>
            </a:r>
            <a:r>
              <a:rPr lang="en-US" i="1" dirty="0"/>
              <a:t>Convolutional Neural Network </a:t>
            </a:r>
            <a:r>
              <a:rPr lang="en-US" i="0" dirty="0"/>
              <a:t>(CNN).</a:t>
            </a:r>
            <a:endParaRPr dirty="0"/>
          </a:p>
        </p:txBody>
      </p:sp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CNN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deep learning yang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mengolah</a:t>
            </a:r>
            <a:r>
              <a:rPr lang="en-US" dirty="0"/>
              <a:t> data dua </a:t>
            </a:r>
            <a:r>
              <a:rPr lang="en-US" dirty="0" err="1"/>
              <a:t>dimensi</a:t>
            </a:r>
            <a:r>
              <a:rPr lang="en-US" dirty="0"/>
              <a:t> dan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diimplementasikan</a:t>
            </a:r>
            <a:r>
              <a:rPr lang="en-US" dirty="0"/>
              <a:t> pada data </a:t>
            </a:r>
            <a:r>
              <a:rPr lang="en-US" dirty="0" err="1"/>
              <a:t>gambar</a:t>
            </a:r>
            <a:r>
              <a:rPr lang="en-US" dirty="0"/>
              <a:t>. CNN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Seperti</a:t>
            </a:r>
            <a:r>
              <a:rPr lang="en-US" dirty="0"/>
              <a:t> VGG19, </a:t>
            </a:r>
            <a:r>
              <a:rPr lang="en-US" dirty="0" err="1"/>
              <a:t>GoogleNet</a:t>
            </a:r>
            <a:r>
              <a:rPr lang="en-US" dirty="0"/>
              <a:t>, Inception, </a:t>
            </a:r>
            <a:r>
              <a:rPr lang="en-US" dirty="0" err="1"/>
              <a:t>AlexNet</a:t>
            </a:r>
            <a:r>
              <a:rPr lang="en-US" dirty="0"/>
              <a:t>, </a:t>
            </a:r>
            <a:r>
              <a:rPr lang="en-US" dirty="0" err="1"/>
              <a:t>MobileNet</a:t>
            </a:r>
            <a:r>
              <a:rPr lang="en-US" dirty="0"/>
              <a:t>, </a:t>
            </a:r>
            <a:r>
              <a:rPr lang="en-US" dirty="0" err="1"/>
              <a:t>FaceNet</a:t>
            </a:r>
            <a:r>
              <a:rPr lang="en-US" dirty="0"/>
              <a:t>, dan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.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yang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Citra </a:t>
            </a:r>
            <a:r>
              <a:rPr lang="en-US" dirty="0" err="1"/>
              <a:t>terutama</a:t>
            </a:r>
            <a:r>
              <a:rPr lang="en-US" dirty="0"/>
              <a:t>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adalah </a:t>
            </a:r>
            <a:r>
              <a:rPr lang="en-US" dirty="0" err="1"/>
              <a:t>ResNet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54" name="Google Shape;1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ResNet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Residual Network </a:t>
            </a:r>
            <a:r>
              <a:rPr lang="en-US" dirty="0" err="1"/>
              <a:t>pertama</a:t>
            </a:r>
            <a:r>
              <a:rPr lang="en-US" dirty="0"/>
              <a:t> kali </a:t>
            </a:r>
            <a:r>
              <a:rPr lang="en-US" dirty="0" err="1"/>
              <a:t>dikenalkan</a:t>
            </a:r>
            <a:r>
              <a:rPr lang="en-US" dirty="0"/>
              <a:t> oleh </a:t>
            </a:r>
            <a:r>
              <a:rPr lang="en-US" dirty="0" err="1"/>
              <a:t>Kaiming</a:t>
            </a:r>
            <a:r>
              <a:rPr lang="en-US" dirty="0"/>
              <a:t> He dan </a:t>
            </a:r>
            <a:r>
              <a:rPr lang="en-US" dirty="0" err="1"/>
              <a:t>timnya</a:t>
            </a:r>
            <a:r>
              <a:rPr lang="en-US" dirty="0"/>
              <a:t> pada </a:t>
            </a:r>
            <a:r>
              <a:rPr lang="en-US" dirty="0" err="1"/>
              <a:t>tahun</a:t>
            </a:r>
            <a:r>
              <a:rPr lang="en-US" dirty="0"/>
              <a:t> 2015.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menyatakan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ResNet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akurassi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training error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rendah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CNN lain.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ResNet</a:t>
            </a:r>
            <a:r>
              <a:rPr lang="en-US" dirty="0"/>
              <a:t> </a:t>
            </a:r>
            <a:r>
              <a:rPr lang="en-US" dirty="0" err="1"/>
              <a:t>terbagi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yang </a:t>
            </a:r>
            <a:r>
              <a:rPr lang="en-US" dirty="0" err="1"/>
              <a:t>dibedakan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layernya</a:t>
            </a:r>
            <a:r>
              <a:rPr lang="en-US" dirty="0"/>
              <a:t>, dua </a:t>
            </a:r>
            <a:r>
              <a:rPr lang="en-US" dirty="0" err="1"/>
              <a:t>diantaranya</a:t>
            </a:r>
            <a:r>
              <a:rPr lang="en-US" dirty="0"/>
              <a:t> adalah ResNet50 dan ResNet101</a:t>
            </a:r>
            <a:endParaRPr dirty="0"/>
          </a:p>
        </p:txBody>
      </p:sp>
      <p:sp>
        <p:nvSpPr>
          <p:cNvPr id="167" name="Google Shape;1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19"/>
          <p:cNvSpPr/>
          <p:nvPr/>
        </p:nvSpPr>
        <p:spPr>
          <a:xfrm>
            <a:off x="97971" y="163287"/>
            <a:ext cx="971550" cy="7021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body" idx="1"/>
          </p:nvPr>
        </p:nvSpPr>
        <p:spPr>
          <a:xfrm rot="5400000">
            <a:off x="3730058" y="-1446779"/>
            <a:ext cx="4731884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body" idx="1"/>
          </p:nvPr>
        </p:nvSpPr>
        <p:spPr>
          <a:xfrm>
            <a:off x="838200" y="1445079"/>
            <a:ext cx="10515600" cy="473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838200" y="1445079"/>
            <a:ext cx="10515600" cy="473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2927" y="230188"/>
            <a:ext cx="575273" cy="5669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223157" y="2081479"/>
            <a:ext cx="11745686" cy="169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</a:pPr>
            <a:r>
              <a:rPr lang="en-US" sz="3600">
                <a:latin typeface="Montserrat SemiBold"/>
                <a:ea typeface="Montserrat SemiBold"/>
                <a:cs typeface="Montserrat SemiBold"/>
                <a:sym typeface="Montserrat SemiBold"/>
              </a:rPr>
              <a:t>IMPLEMENTASI ARSITEKTUR RESNET50 DAN RESNET101 PADA SISTEM KEHADIRAN BERBASIS </a:t>
            </a:r>
            <a:r>
              <a:rPr lang="en-US" sz="3600" i="1">
                <a:latin typeface="Montserrat SemiBold"/>
                <a:ea typeface="Montserrat SemiBold"/>
                <a:cs typeface="Montserrat SemiBold"/>
                <a:sym typeface="Montserrat SemiBold"/>
              </a:rPr>
              <a:t>FACE RECOGNITION</a:t>
            </a:r>
            <a:endParaRPr sz="3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1524000" y="4098471"/>
            <a:ext cx="9144000" cy="82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ERVAN CHODRY (2017051001)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/>
              <a:t>SENIN, 15 JANUARI 2024</a:t>
            </a:r>
            <a:endParaRPr sz="2000" dirty="0"/>
          </a:p>
        </p:txBody>
      </p:sp>
      <p:graphicFrame>
        <p:nvGraphicFramePr>
          <p:cNvPr id="88" name="Google Shape;88;p1"/>
          <p:cNvGraphicFramePr/>
          <p:nvPr/>
        </p:nvGraphicFramePr>
        <p:xfrm>
          <a:off x="940636" y="5131531"/>
          <a:ext cx="10310175" cy="1387925"/>
        </p:xfrm>
        <a:graphic>
          <a:graphicData uri="http://schemas.openxmlformats.org/drawingml/2006/table">
            <a:tbl>
              <a:tblPr firstRow="1" bandRow="1">
                <a:noFill/>
                <a:tableStyleId>{CF84FDAC-F5BA-47CA-BA20-BC1F66242423}</a:tableStyleId>
              </a:tblPr>
              <a:tblGrid>
                <a:gridCol w="307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87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Pembimbing Utama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Anie Rose Irawati, S.T. M.Cs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19791031 200604 2 002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Pembimbing II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Dewi Asiah Shofiana, S.Komp., M.Kom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19950929 20201 2 2030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Pembahas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Didik Kurniawan, S.Si., M.T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19800419 200501 1 004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9" name="Google Shape;89;p1"/>
          <p:cNvSpPr txBox="1"/>
          <p:nvPr/>
        </p:nvSpPr>
        <p:spPr>
          <a:xfrm>
            <a:off x="1524000" y="1482416"/>
            <a:ext cx="9144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SEMINAR </a:t>
            </a:r>
            <a:r>
              <a:rPr lang="en-US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</a:t>
            </a:r>
            <a:r>
              <a:rPr lang="en-US"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PENELITIAN</a:t>
            </a:r>
            <a:endParaRPr sz="18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0" name="Google Shape;90;p1"/>
          <p:cNvGrpSpPr/>
          <p:nvPr/>
        </p:nvGrpSpPr>
        <p:grpSpPr>
          <a:xfrm>
            <a:off x="5138489" y="257392"/>
            <a:ext cx="1915021" cy="859711"/>
            <a:chOff x="5093988" y="54047"/>
            <a:chExt cx="2191740" cy="983938"/>
          </a:xfrm>
        </p:grpSpPr>
        <p:pic>
          <p:nvPicPr>
            <p:cNvPr id="91" name="Google Shape;91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93988" y="178025"/>
              <a:ext cx="746722" cy="735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73534" y="54047"/>
              <a:ext cx="1312194" cy="9839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 txBox="1"/>
          <p:nvPr/>
        </p:nvSpPr>
        <p:spPr>
          <a:xfrm>
            <a:off x="6379029" y="2767280"/>
            <a:ext cx="490401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ResNet101</a:t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"/>
          <p:cNvSpPr txBox="1"/>
          <p:nvPr/>
        </p:nvSpPr>
        <p:spPr>
          <a:xfrm>
            <a:off x="655865" y="2767280"/>
            <a:ext cx="490401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ResNet50</a:t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"/>
          <p:cNvSpPr txBox="1">
            <a:spLocks noGrp="1"/>
          </p:cNvSpPr>
          <p:nvPr>
            <p:ph type="title"/>
          </p:nvPr>
        </p:nvSpPr>
        <p:spPr>
          <a:xfrm>
            <a:off x="9780814" y="267154"/>
            <a:ext cx="2332264" cy="49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Montserrat SemiBold"/>
              <a:buNone/>
            </a:pPr>
            <a:r>
              <a:rPr lang="en-US" sz="20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I. Pendahuluan</a:t>
            </a:r>
            <a:endParaRPr sz="20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0" name="Google Shape;180;p10"/>
          <p:cNvSpPr txBox="1"/>
          <p:nvPr/>
        </p:nvSpPr>
        <p:spPr>
          <a:xfrm>
            <a:off x="3752170" y="416380"/>
            <a:ext cx="4687660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6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LATAR BELAKANG</a:t>
            </a:r>
            <a:endParaRPr sz="3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 txBox="1"/>
          <p:nvPr/>
        </p:nvSpPr>
        <p:spPr>
          <a:xfrm>
            <a:off x="1847851" y="2321004"/>
            <a:ext cx="8496298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Penelitian Terdahulu: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Ramdhon &amp; Febriya (2021)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Penerapan </a:t>
            </a:r>
            <a:r>
              <a:rPr lang="en-US" sz="3200" i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Face Recognition</a:t>
            </a:r>
            <a:r>
              <a:rPr lang="en-US" sz="3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pada Sistem Presensi.</a:t>
            </a:r>
            <a:endParaRPr sz="3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6" name="Google Shape;186;p11"/>
          <p:cNvSpPr txBox="1">
            <a:spLocks noGrp="1"/>
          </p:cNvSpPr>
          <p:nvPr>
            <p:ph type="title"/>
          </p:nvPr>
        </p:nvSpPr>
        <p:spPr>
          <a:xfrm>
            <a:off x="9780814" y="267154"/>
            <a:ext cx="2332264" cy="49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Montserrat SemiBold"/>
              <a:buNone/>
            </a:pPr>
            <a:r>
              <a:rPr lang="en-US" sz="20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I. Pendahuluan</a:t>
            </a:r>
            <a:endParaRPr sz="20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7" name="Google Shape;187;p11"/>
          <p:cNvSpPr txBox="1"/>
          <p:nvPr/>
        </p:nvSpPr>
        <p:spPr>
          <a:xfrm>
            <a:off x="3752170" y="416380"/>
            <a:ext cx="4687660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6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LATAR BELAKANG</a:t>
            </a:r>
            <a:endParaRPr sz="3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/>
          <p:nvPr/>
        </p:nvSpPr>
        <p:spPr>
          <a:xfrm>
            <a:off x="410936" y="2174108"/>
            <a:ext cx="11370128" cy="2963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Dengan mengintegerasikan teknologi </a:t>
            </a:r>
            <a:r>
              <a:rPr lang="en-US" sz="3200" i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face recognition</a:t>
            </a:r>
            <a:r>
              <a:rPr lang="en-US" sz="3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dengan sistem presensi diharapkan dapat membantu meningkatkan efisiensi dan keamanan data</a:t>
            </a:r>
            <a:endParaRPr sz="3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3" name="Google Shape;193;p12"/>
          <p:cNvSpPr txBox="1">
            <a:spLocks noGrp="1"/>
          </p:cNvSpPr>
          <p:nvPr>
            <p:ph type="title"/>
          </p:nvPr>
        </p:nvSpPr>
        <p:spPr>
          <a:xfrm>
            <a:off x="9780814" y="267154"/>
            <a:ext cx="2332264" cy="49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Montserrat SemiBold"/>
              <a:buNone/>
            </a:pPr>
            <a:r>
              <a:rPr lang="en-US" sz="20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I. Pendahuluan</a:t>
            </a:r>
            <a:endParaRPr sz="20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4" name="Google Shape;194;p12"/>
          <p:cNvSpPr txBox="1"/>
          <p:nvPr/>
        </p:nvSpPr>
        <p:spPr>
          <a:xfrm>
            <a:off x="3752170" y="416380"/>
            <a:ext cx="4687660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6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LATAR BELAKANG</a:t>
            </a:r>
            <a:endParaRPr sz="3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 txBox="1"/>
          <p:nvPr/>
        </p:nvSpPr>
        <p:spPr>
          <a:xfrm>
            <a:off x="410936" y="2316483"/>
            <a:ext cx="11370128" cy="22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Bagaimana mengimplementasikan arsitektur ResNet50 dan ResNet101 untuk digunakan pada sistem kehadiran berbasis </a:t>
            </a:r>
            <a:r>
              <a:rPr lang="en-US" sz="3200" i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face recognition?</a:t>
            </a:r>
            <a:endParaRPr sz="3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/>
          </p:nvPr>
        </p:nvSpPr>
        <p:spPr>
          <a:xfrm>
            <a:off x="9780814" y="267154"/>
            <a:ext cx="2332264" cy="49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Montserrat SemiBold"/>
              <a:buNone/>
            </a:pPr>
            <a:r>
              <a:rPr lang="en-US" sz="20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I. Pendahuluan</a:t>
            </a:r>
            <a:endParaRPr sz="20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3752170" y="416380"/>
            <a:ext cx="4687660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ontserrat SemiBold"/>
              <a:buNone/>
            </a:pPr>
            <a:r>
              <a:rPr lang="en-US" sz="36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RUMUSAN MASALAH</a:t>
            </a:r>
            <a:endParaRPr sz="3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/>
          <p:nvPr/>
        </p:nvSpPr>
        <p:spPr>
          <a:xfrm>
            <a:off x="410936" y="1651594"/>
            <a:ext cx="11370128" cy="3733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42950" marR="0" lvl="0" indent="-742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Penelitian ini berfokus pada pembuatan model dengan metode </a:t>
            </a:r>
            <a:r>
              <a:rPr lang="en-US" sz="2000" i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Convolutional Neural Network</a:t>
            </a: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serta </a:t>
            </a:r>
            <a:r>
              <a:rPr lang="en-US" sz="2000" i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Web Service </a:t>
            </a: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untuk menerima dan memprediksi foto yang dikirimkan melalui sistem presensi</a:t>
            </a:r>
            <a:r>
              <a:rPr lang="en-US" sz="2000" i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/>
          </a:p>
          <a:p>
            <a:pPr marL="742950" marR="0" lvl="0" indent="-742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i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Dataset </a:t>
            </a: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yang digunakan merupakan kumpulan gambar dengan format RGB yang memiliki format ekstensi file berupa (.jpg dan .png). yang terdiri dari beberapa foto mahasiswa yang dikelompokkan berdasarkan Nomor Pokok Mahasiswa (NPM)</a:t>
            </a:r>
            <a:endParaRPr/>
          </a:p>
          <a:p>
            <a:pPr marL="742950" marR="0" lvl="0" indent="-742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 yang dibuat mengimplementasikan arsitektur ResNet50 dan ResNet101</a:t>
            </a:r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title"/>
          </p:nvPr>
        </p:nvSpPr>
        <p:spPr>
          <a:xfrm>
            <a:off x="9780814" y="267154"/>
            <a:ext cx="2332264" cy="49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Montserrat SemiBold"/>
              <a:buNone/>
            </a:pPr>
            <a:r>
              <a:rPr lang="en-US" sz="20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I. Pendahuluan</a:t>
            </a:r>
            <a:endParaRPr sz="20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8" name="Google Shape;208;p14"/>
          <p:cNvSpPr txBox="1"/>
          <p:nvPr/>
        </p:nvSpPr>
        <p:spPr>
          <a:xfrm>
            <a:off x="3752170" y="416380"/>
            <a:ext cx="4687660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ontserrat SemiBold"/>
              <a:buNone/>
            </a:pPr>
            <a:r>
              <a:rPr lang="en-US" sz="36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BATASAN MASALAH</a:t>
            </a:r>
            <a:endParaRPr sz="3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/>
          <p:nvPr/>
        </p:nvSpPr>
        <p:spPr>
          <a:xfrm>
            <a:off x="410936" y="1651594"/>
            <a:ext cx="11370128" cy="3271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42950" marR="0" lvl="0" indent="-742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Mengetahui akurasi model yang menggunakan arsitektur ResNet50 dan ResNet101.</a:t>
            </a:r>
            <a:endParaRPr sz="2000" i="1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742950" marR="0" lvl="0" indent="-742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Mengembangkan model dengan arsitektur ResNet50 dan ResNet101 yang dapat memprediksi mahasiswa berdasarkan foto wajah.</a:t>
            </a:r>
            <a:endParaRPr/>
          </a:p>
          <a:p>
            <a:pPr marL="742950" marR="0" lvl="0" indent="-742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Mengembangkan </a:t>
            </a:r>
            <a:r>
              <a:rPr lang="en-US" sz="2000" i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web services</a:t>
            </a: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yang dapat menerima foto wajah mahasiswa dan mengembalikan respon berupa prediksi mahasiswa yang ada pada foto tersebut.</a:t>
            </a:r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title"/>
          </p:nvPr>
        </p:nvSpPr>
        <p:spPr>
          <a:xfrm>
            <a:off x="9780814" y="267154"/>
            <a:ext cx="2332264" cy="49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Montserrat SemiBold"/>
              <a:buNone/>
            </a:pPr>
            <a:r>
              <a:rPr lang="en-US" sz="20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I. Pendahuluan</a:t>
            </a:r>
            <a:endParaRPr sz="20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5" name="Google Shape;215;p15"/>
          <p:cNvSpPr txBox="1"/>
          <p:nvPr/>
        </p:nvSpPr>
        <p:spPr>
          <a:xfrm>
            <a:off x="3752170" y="416380"/>
            <a:ext cx="4687660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6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TUJUAN</a:t>
            </a:r>
            <a:endParaRPr sz="3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/>
          <p:nvPr/>
        </p:nvSpPr>
        <p:spPr>
          <a:xfrm>
            <a:off x="410936" y="2525173"/>
            <a:ext cx="11370128" cy="1425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42950" marR="0" lvl="0" indent="-742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Membantu meningkatkan efisiensi dalam melakukan pencatatan kehadiran mahasiswa dalam perkuliahan.</a:t>
            </a:r>
            <a:endParaRPr/>
          </a:p>
          <a:p>
            <a:pPr marL="742950" marR="0" lvl="0" indent="-7429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Mempermudah dosen dalam membuat rekapitulasi kehadiran mahasiswa.</a:t>
            </a:r>
            <a:endParaRPr/>
          </a:p>
        </p:txBody>
      </p:sp>
      <p:sp>
        <p:nvSpPr>
          <p:cNvPr id="221" name="Google Shape;221;p16"/>
          <p:cNvSpPr txBox="1">
            <a:spLocks noGrp="1"/>
          </p:cNvSpPr>
          <p:nvPr>
            <p:ph type="title"/>
          </p:nvPr>
        </p:nvSpPr>
        <p:spPr>
          <a:xfrm>
            <a:off x="9780814" y="267154"/>
            <a:ext cx="2332264" cy="49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Montserrat SemiBold"/>
              <a:buNone/>
            </a:pPr>
            <a:r>
              <a:rPr lang="en-US" sz="20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I. Pendahuluan</a:t>
            </a:r>
            <a:endParaRPr sz="20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2" name="Google Shape;222;p16"/>
          <p:cNvSpPr txBox="1"/>
          <p:nvPr/>
        </p:nvSpPr>
        <p:spPr>
          <a:xfrm>
            <a:off x="3752170" y="416380"/>
            <a:ext cx="4687660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6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MANFAAT</a:t>
            </a:r>
            <a:endParaRPr sz="3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1d1c19512_0_0"/>
          <p:cNvSpPr txBox="1">
            <a:spLocks noGrp="1"/>
          </p:cNvSpPr>
          <p:nvPr>
            <p:ph type="title"/>
          </p:nvPr>
        </p:nvSpPr>
        <p:spPr>
          <a:xfrm>
            <a:off x="838200" y="2730386"/>
            <a:ext cx="105156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SemiBold"/>
              <a:buNone/>
            </a:pPr>
            <a:r>
              <a:rPr lang="en-US" sz="6000">
                <a:latin typeface="Montserrat SemiBold"/>
                <a:ea typeface="Montserrat SemiBold"/>
                <a:cs typeface="Montserrat SemiBold"/>
                <a:sym typeface="Montserrat SemiBold"/>
              </a:rPr>
              <a:t>II. </a:t>
            </a:r>
            <a:r>
              <a:rPr lang="en-US" sz="6000"/>
              <a:t>Tinjauan Pustaka</a:t>
            </a:r>
            <a:endParaRPr sz="6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1d1c19512_0_0"/>
          <p:cNvSpPr txBox="1">
            <a:spLocks noGrp="1"/>
          </p:cNvSpPr>
          <p:nvPr>
            <p:ph type="title"/>
          </p:nvPr>
        </p:nvSpPr>
        <p:spPr>
          <a:xfrm>
            <a:off x="3752850" y="430531"/>
            <a:ext cx="4686300" cy="60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SemiBold"/>
              <a:buNone/>
            </a:pPr>
            <a:r>
              <a:rPr lang="en-US" sz="32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II. </a:t>
            </a:r>
            <a:r>
              <a:rPr lang="en-US" sz="3200" dirty="0" err="1"/>
              <a:t>Tinjauan</a:t>
            </a:r>
            <a:r>
              <a:rPr lang="en-US" sz="3200" dirty="0"/>
              <a:t> Pustaka</a:t>
            </a:r>
            <a:endParaRPr sz="32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" name="Google Shape;240;g261d1c19512_0_10">
            <a:extLst>
              <a:ext uri="{FF2B5EF4-FFF2-40B4-BE49-F238E27FC236}">
                <a16:creationId xmlns:a16="http://schemas.microsoft.com/office/drawing/2014/main" id="{04F7CFD1-7964-33B8-E132-347DCDACD4A7}"/>
              </a:ext>
            </a:extLst>
          </p:cNvPr>
          <p:cNvSpPr txBox="1"/>
          <p:nvPr/>
        </p:nvSpPr>
        <p:spPr>
          <a:xfrm>
            <a:off x="2882674" y="1872787"/>
            <a:ext cx="2859768" cy="735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ontserrat SemiBold"/>
              <a:buNone/>
            </a:pPr>
            <a:r>
              <a:rPr lang="en-US" sz="2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PENGENALAN WAJAH</a:t>
            </a:r>
            <a:endParaRPr sz="2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" name="Google Shape;240;g261d1c19512_0_10">
            <a:extLst>
              <a:ext uri="{FF2B5EF4-FFF2-40B4-BE49-F238E27FC236}">
                <a16:creationId xmlns:a16="http://schemas.microsoft.com/office/drawing/2014/main" id="{23F99F6B-B0A1-8EF6-6D25-1B631E99BF18}"/>
              </a:ext>
            </a:extLst>
          </p:cNvPr>
          <p:cNvSpPr txBox="1"/>
          <p:nvPr/>
        </p:nvSpPr>
        <p:spPr>
          <a:xfrm>
            <a:off x="4228722" y="3440559"/>
            <a:ext cx="3734556" cy="735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ontserrat SemiBold"/>
              <a:buNone/>
            </a:pPr>
            <a:r>
              <a:rPr lang="en-US" sz="2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RESIDUAL NETWORK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ontserrat SemiBold"/>
              <a:buNone/>
            </a:pPr>
            <a:r>
              <a:rPr lang="en-US" sz="2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(RESNET)</a:t>
            </a:r>
            <a:endParaRPr sz="2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240;g261d1c19512_0_10">
            <a:extLst>
              <a:ext uri="{FF2B5EF4-FFF2-40B4-BE49-F238E27FC236}">
                <a16:creationId xmlns:a16="http://schemas.microsoft.com/office/drawing/2014/main" id="{0B0B78D5-38FA-063A-B918-4E33E9FB4629}"/>
              </a:ext>
            </a:extLst>
          </p:cNvPr>
          <p:cNvSpPr txBox="1"/>
          <p:nvPr/>
        </p:nvSpPr>
        <p:spPr>
          <a:xfrm>
            <a:off x="6409947" y="1872787"/>
            <a:ext cx="3734556" cy="735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ontserrat SemiBold"/>
              <a:buNone/>
            </a:pPr>
            <a:r>
              <a:rPr lang="en-US" sz="2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CONVOLUTIONAL NEURAL NETWORK (CNN)</a:t>
            </a:r>
            <a:endParaRPr sz="2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" name="Google Shape;240;g261d1c19512_0_10">
            <a:extLst>
              <a:ext uri="{FF2B5EF4-FFF2-40B4-BE49-F238E27FC236}">
                <a16:creationId xmlns:a16="http://schemas.microsoft.com/office/drawing/2014/main" id="{69BD7CEE-BA0D-A284-ABE3-F1EE3FE9DDFE}"/>
              </a:ext>
            </a:extLst>
          </p:cNvPr>
          <p:cNvSpPr txBox="1"/>
          <p:nvPr/>
        </p:nvSpPr>
        <p:spPr>
          <a:xfrm>
            <a:off x="2560713" y="5008331"/>
            <a:ext cx="3734556" cy="735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ontserrat SemiBold"/>
              <a:buNone/>
            </a:pPr>
            <a:r>
              <a:rPr lang="en-US" sz="2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WEB SERVICE</a:t>
            </a:r>
            <a:endParaRPr sz="2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" name="Google Shape;240;g261d1c19512_0_10">
            <a:extLst>
              <a:ext uri="{FF2B5EF4-FFF2-40B4-BE49-F238E27FC236}">
                <a16:creationId xmlns:a16="http://schemas.microsoft.com/office/drawing/2014/main" id="{C94EDA2C-BDF3-A2E4-4E3E-6788D4028E8A}"/>
              </a:ext>
            </a:extLst>
          </p:cNvPr>
          <p:cNvSpPr txBox="1"/>
          <p:nvPr/>
        </p:nvSpPr>
        <p:spPr>
          <a:xfrm>
            <a:off x="5962272" y="4981575"/>
            <a:ext cx="3734556" cy="735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ontserrat SemiBold"/>
              <a:buNone/>
            </a:pPr>
            <a:r>
              <a:rPr lang="en-US" sz="2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CONFUSION MATRIX</a:t>
            </a:r>
            <a:endParaRPr sz="2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" name="Google Shape;240;g261d1c19512_0_10">
            <a:extLst>
              <a:ext uri="{FF2B5EF4-FFF2-40B4-BE49-F238E27FC236}">
                <a16:creationId xmlns:a16="http://schemas.microsoft.com/office/drawing/2014/main" id="{F1F1999D-4F17-F02F-AB70-F65F9C2A2E3C}"/>
              </a:ext>
            </a:extLst>
          </p:cNvPr>
          <p:cNvSpPr txBox="1"/>
          <p:nvPr/>
        </p:nvSpPr>
        <p:spPr>
          <a:xfrm>
            <a:off x="7829550" y="3440559"/>
            <a:ext cx="3734556" cy="735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ontserrat SemiBold"/>
              <a:buNone/>
            </a:pPr>
            <a:r>
              <a:rPr lang="en-US" sz="2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RESNET 101</a:t>
            </a:r>
            <a:endParaRPr sz="2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" name="Google Shape;240;g261d1c19512_0_10">
            <a:extLst>
              <a:ext uri="{FF2B5EF4-FFF2-40B4-BE49-F238E27FC236}">
                <a16:creationId xmlns:a16="http://schemas.microsoft.com/office/drawing/2014/main" id="{2371FD5B-67C7-5E7F-819C-E69DCABC296D}"/>
              </a:ext>
            </a:extLst>
          </p:cNvPr>
          <p:cNvSpPr txBox="1"/>
          <p:nvPr/>
        </p:nvSpPr>
        <p:spPr>
          <a:xfrm>
            <a:off x="627895" y="3440559"/>
            <a:ext cx="3734556" cy="735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Montserrat SemiBold"/>
              <a:buNone/>
            </a:pPr>
            <a:r>
              <a:rPr lang="en-US" sz="2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RESNET 50</a:t>
            </a:r>
            <a:endParaRPr sz="2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6552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1d1c19512_4_31"/>
          <p:cNvSpPr txBox="1"/>
          <p:nvPr/>
        </p:nvSpPr>
        <p:spPr>
          <a:xfrm>
            <a:off x="3752095" y="700705"/>
            <a:ext cx="468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5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Confusion Matrix</a:t>
            </a:r>
            <a:endParaRPr sz="305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4" name="Google Shape;294;g261d1c19512_4_31"/>
          <p:cNvSpPr txBox="1">
            <a:spLocks noGrp="1"/>
          </p:cNvSpPr>
          <p:nvPr>
            <p:ph type="title" idx="4294967295"/>
          </p:nvPr>
        </p:nvSpPr>
        <p:spPr>
          <a:xfrm>
            <a:off x="9100775" y="391200"/>
            <a:ext cx="29697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SemiBold"/>
              <a:buNone/>
            </a:pPr>
            <a:r>
              <a:rPr lang="en-US" sz="20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II. Tinjauan Pustaka</a:t>
            </a:r>
            <a:endParaRPr sz="20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7EF71-F1D4-5B67-7163-BF772209B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257" y="1743965"/>
            <a:ext cx="7677485" cy="441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04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2730386"/>
            <a:ext cx="10515600" cy="139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SemiBold"/>
              <a:buNone/>
            </a:pPr>
            <a:r>
              <a:rPr lang="en-US" sz="6000">
                <a:latin typeface="Montserrat SemiBold"/>
                <a:ea typeface="Montserrat SemiBold"/>
                <a:cs typeface="Montserrat SemiBold"/>
                <a:sym typeface="Montserrat SemiBold"/>
              </a:rPr>
              <a:t>I. Pendahuluan</a:t>
            </a:r>
            <a:endParaRPr sz="6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1d1c19512_4_31"/>
          <p:cNvSpPr txBox="1"/>
          <p:nvPr/>
        </p:nvSpPr>
        <p:spPr>
          <a:xfrm>
            <a:off x="3752095" y="700705"/>
            <a:ext cx="468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5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Confusion Matrix</a:t>
            </a:r>
            <a:endParaRPr sz="305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4" name="Google Shape;294;g261d1c19512_4_31"/>
          <p:cNvSpPr txBox="1">
            <a:spLocks noGrp="1"/>
          </p:cNvSpPr>
          <p:nvPr>
            <p:ph type="title" idx="4294967295"/>
          </p:nvPr>
        </p:nvSpPr>
        <p:spPr>
          <a:xfrm>
            <a:off x="9100775" y="391200"/>
            <a:ext cx="29697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SemiBold"/>
              <a:buNone/>
            </a:pPr>
            <a:r>
              <a:rPr lang="en-US" sz="20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II. Tinjauan Pustaka</a:t>
            </a:r>
            <a:endParaRPr sz="20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8AADE0-AC56-B3C6-8A94-8E87C8609B50}"/>
              </a:ext>
            </a:extLst>
          </p:cNvPr>
          <p:cNvGrpSpPr/>
          <p:nvPr/>
        </p:nvGrpSpPr>
        <p:grpSpPr>
          <a:xfrm>
            <a:off x="674893" y="1792475"/>
            <a:ext cx="5196190" cy="1436758"/>
            <a:chOff x="674893" y="1792475"/>
            <a:chExt cx="5196190" cy="143675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33A726-B33C-4743-DD47-C7FB21395834}"/>
                </a:ext>
              </a:extLst>
            </p:cNvPr>
            <p:cNvSpPr txBox="1"/>
            <p:nvPr/>
          </p:nvSpPr>
          <p:spPr>
            <a:xfrm>
              <a:off x="2690937" y="1792475"/>
              <a:ext cx="11641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latin typeface="Montserrat Medium" pitchFamily="2" charset="0"/>
                </a:rPr>
                <a:t>Akurasi</a:t>
              </a:r>
              <a:endParaRPr lang="en-GB" sz="2000" b="1" dirty="0">
                <a:latin typeface="Montserrat Medium" pitchFamily="2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5A14D0-64B2-B0EC-CE1F-2B7457A75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893" y="2192585"/>
              <a:ext cx="5196190" cy="103664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34F306-528A-24F2-ECC7-94265B83ED15}"/>
              </a:ext>
            </a:extLst>
          </p:cNvPr>
          <p:cNvGrpSpPr/>
          <p:nvPr/>
        </p:nvGrpSpPr>
        <p:grpSpPr>
          <a:xfrm>
            <a:off x="6852448" y="1792475"/>
            <a:ext cx="3840551" cy="1436758"/>
            <a:chOff x="6852448" y="1792475"/>
            <a:chExt cx="3840551" cy="14367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1A3B70-E76B-4CBC-6464-F0FA3D8E3510}"/>
                </a:ext>
              </a:extLst>
            </p:cNvPr>
            <p:cNvSpPr txBox="1"/>
            <p:nvPr/>
          </p:nvSpPr>
          <p:spPr>
            <a:xfrm>
              <a:off x="8255596" y="1792475"/>
              <a:ext cx="10342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latin typeface="Montserrat Medium" pitchFamily="2" charset="0"/>
                </a:rPr>
                <a:t>Presisi</a:t>
              </a:r>
              <a:endParaRPr lang="en-GB" sz="2000" b="1" dirty="0">
                <a:latin typeface="Montserrat Medium" pitchFamily="2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CC12C1-2448-4555-6ECC-FDC370AEC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2448" y="2283010"/>
              <a:ext cx="3840551" cy="94622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289A4C-2735-B9CA-6A1D-FB9D52900F1C}"/>
              </a:ext>
            </a:extLst>
          </p:cNvPr>
          <p:cNvGrpSpPr/>
          <p:nvPr/>
        </p:nvGrpSpPr>
        <p:grpSpPr>
          <a:xfrm>
            <a:off x="1500334" y="4125738"/>
            <a:ext cx="3343515" cy="1296615"/>
            <a:chOff x="1500334" y="4125738"/>
            <a:chExt cx="3343515" cy="12966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B4717E-5C30-CA81-323B-72C879EDA2E0}"/>
                </a:ext>
              </a:extLst>
            </p:cNvPr>
            <p:cNvSpPr txBox="1"/>
            <p:nvPr/>
          </p:nvSpPr>
          <p:spPr>
            <a:xfrm>
              <a:off x="2690937" y="4125738"/>
              <a:ext cx="9941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latin typeface="Montserrat Medium" pitchFamily="2" charset="0"/>
                </a:rPr>
                <a:t>Recall</a:t>
              </a:r>
              <a:endParaRPr lang="en-GB" sz="2000" b="1" i="1" dirty="0">
                <a:latin typeface="Montserrat Medium" pitchFamily="2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70DD08-2683-0607-C3A7-EFDB8894EB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160"/>
            <a:stretch/>
          </p:blipFill>
          <p:spPr>
            <a:xfrm>
              <a:off x="1500334" y="4528400"/>
              <a:ext cx="3343515" cy="89395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3310F0E-0A1A-8724-7C06-D3978E55440F}"/>
              </a:ext>
            </a:extLst>
          </p:cNvPr>
          <p:cNvSpPr txBox="1"/>
          <p:nvPr/>
        </p:nvSpPr>
        <p:spPr>
          <a:xfrm>
            <a:off x="8007931" y="4125738"/>
            <a:ext cx="124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latin typeface="Montserrat Medium" pitchFamily="2" charset="0"/>
              </a:rPr>
              <a:t>F1 Score</a:t>
            </a:r>
            <a:endParaRPr lang="en-GB" sz="2000" b="1" i="1" dirty="0">
              <a:latin typeface="Montserrat Medium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E335A7-42BB-1F4B-B829-4DC38EBA1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2448" y="4497214"/>
            <a:ext cx="3667080" cy="62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2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1d1c19512_0_18"/>
          <p:cNvSpPr txBox="1">
            <a:spLocks noGrp="1"/>
          </p:cNvSpPr>
          <p:nvPr>
            <p:ph type="title"/>
          </p:nvPr>
        </p:nvSpPr>
        <p:spPr>
          <a:xfrm>
            <a:off x="838200" y="2730386"/>
            <a:ext cx="105156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SemiBold"/>
              <a:buNone/>
            </a:pPr>
            <a:r>
              <a:rPr lang="en-US" sz="6000">
                <a:latin typeface="Montserrat SemiBold"/>
                <a:ea typeface="Montserrat SemiBold"/>
                <a:cs typeface="Montserrat SemiBold"/>
                <a:sym typeface="Montserrat SemiBold"/>
              </a:rPr>
              <a:t>III. </a:t>
            </a:r>
            <a:r>
              <a:rPr lang="en-US" sz="6000"/>
              <a:t>Metodologi Penelitian</a:t>
            </a:r>
            <a:endParaRPr sz="60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1d1c19512_0_22"/>
          <p:cNvSpPr txBox="1"/>
          <p:nvPr/>
        </p:nvSpPr>
        <p:spPr>
          <a:xfrm>
            <a:off x="1783300" y="2393600"/>
            <a:ext cx="86253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Merk			: Asus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Tipe			: Vivobook 14X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			: M1403QA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CPU			: AMD Ryzen 5 5600H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GPU			: AMD Radeon Vega 7 Graphics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RAM			: 16GB DDR4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Penyimpanan	: SSD M.2 NVME Generasi 3 512GB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Kamera		: USB2.0 UHD UVC WebCam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4" name="Google Shape;314;g261d1c19512_0_22"/>
          <p:cNvSpPr txBox="1"/>
          <p:nvPr/>
        </p:nvSpPr>
        <p:spPr>
          <a:xfrm>
            <a:off x="3159451" y="510475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PERANGKAT PENELITIAN</a:t>
            </a:r>
            <a:endParaRPr sz="30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5" name="Google Shape;315;g261d1c19512_0_22"/>
          <p:cNvSpPr txBox="1"/>
          <p:nvPr/>
        </p:nvSpPr>
        <p:spPr>
          <a:xfrm>
            <a:off x="1783300" y="1522275"/>
            <a:ext cx="966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Perangkat Keras</a:t>
            </a:r>
            <a:endParaRPr sz="30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6" name="Google Shape;316;g261d1c19512_0_22"/>
          <p:cNvSpPr txBox="1">
            <a:spLocks noGrp="1"/>
          </p:cNvSpPr>
          <p:nvPr>
            <p:ph type="title"/>
          </p:nvPr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0000"/>
              <a:buFont typeface="Montserrat SemiBold"/>
              <a:buNone/>
            </a:pPr>
            <a:r>
              <a:rPr lang="en-US" sz="20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III. </a:t>
            </a:r>
            <a:r>
              <a:rPr lang="en-US" sz="2000">
                <a:solidFill>
                  <a:srgbClr val="7F7F7F"/>
                </a:solidFill>
              </a:rPr>
              <a:t>Metodologi Penelitian</a:t>
            </a:r>
            <a:endParaRPr sz="20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61d1c19512_0_39"/>
          <p:cNvSpPr txBox="1"/>
          <p:nvPr/>
        </p:nvSpPr>
        <p:spPr>
          <a:xfrm>
            <a:off x="1783300" y="2393600"/>
            <a:ext cx="86253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Char char="●"/>
            </a:pP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Sistem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Operasi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i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Windows 11 Home 64-bit</a:t>
            </a:r>
            <a:endParaRPr sz="2000" i="1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Char char="●"/>
            </a:pPr>
            <a:r>
              <a:rPr lang="en-US" sz="2000" i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Visual Studio Code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versi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1.83.1</a:t>
            </a:r>
            <a:endParaRPr sz="20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Char char="●"/>
            </a:pPr>
            <a:r>
              <a:rPr lang="en-US" sz="2000" i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Python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versi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3.11.6</a:t>
            </a:r>
            <a:endParaRPr sz="20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Char char="●"/>
            </a:pPr>
            <a:r>
              <a:rPr lang="en-US" sz="2000" i="1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Postman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versi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10.20</a:t>
            </a:r>
            <a:endParaRPr sz="20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2" name="Google Shape;322;g261d1c19512_0_39"/>
          <p:cNvSpPr txBox="1"/>
          <p:nvPr/>
        </p:nvSpPr>
        <p:spPr>
          <a:xfrm>
            <a:off x="3159451" y="510475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PERANGKAT PENELITIAN</a:t>
            </a:r>
            <a:endParaRPr sz="30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3" name="Google Shape;323;g261d1c19512_0_39"/>
          <p:cNvSpPr txBox="1"/>
          <p:nvPr/>
        </p:nvSpPr>
        <p:spPr>
          <a:xfrm>
            <a:off x="1783300" y="1522275"/>
            <a:ext cx="96603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Perangkat Lunak</a:t>
            </a:r>
            <a:endParaRPr sz="30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4" name="Google Shape;324;g261d1c19512_0_39"/>
          <p:cNvSpPr txBox="1">
            <a:spLocks noGrp="1"/>
          </p:cNvSpPr>
          <p:nvPr>
            <p:ph type="title"/>
          </p:nvPr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0000"/>
              <a:buFont typeface="Montserrat SemiBold"/>
              <a:buNone/>
            </a:pPr>
            <a:r>
              <a:rPr lang="en-US" sz="20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III. </a:t>
            </a:r>
            <a:r>
              <a:rPr lang="en-US" sz="2000">
                <a:solidFill>
                  <a:srgbClr val="7F7F7F"/>
                </a:solidFill>
              </a:rPr>
              <a:t>Metodologi Penelitian</a:t>
            </a:r>
            <a:endParaRPr sz="20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1d1c19512_0_65"/>
          <p:cNvSpPr txBox="1"/>
          <p:nvPr/>
        </p:nvSpPr>
        <p:spPr>
          <a:xfrm>
            <a:off x="1237401" y="3177075"/>
            <a:ext cx="3562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20000"/>
              <a:buFont typeface="Montserrat SemiBold"/>
              <a:buNone/>
            </a:pPr>
            <a:r>
              <a:rPr lang="en-US" sz="30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TAHAP PENELITIAN</a:t>
            </a:r>
            <a:endParaRPr sz="30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37" name="Google Shape;337;g261d1c19512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587" y="229887"/>
            <a:ext cx="3744125" cy="658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261d1c19512_0_65"/>
          <p:cNvSpPr txBox="1">
            <a:spLocks noGrp="1"/>
          </p:cNvSpPr>
          <p:nvPr>
            <p:ph type="title"/>
          </p:nvPr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0000"/>
              <a:buFont typeface="Montserrat SemiBold"/>
              <a:buNone/>
            </a:pPr>
            <a:r>
              <a:rPr lang="en-US" sz="20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III. </a:t>
            </a:r>
            <a:r>
              <a:rPr lang="en-US" sz="2000">
                <a:solidFill>
                  <a:srgbClr val="7F7F7F"/>
                </a:solidFill>
              </a:rPr>
              <a:t>Metodologi Penelitian</a:t>
            </a:r>
            <a:endParaRPr sz="20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1d1c19512_0_18"/>
          <p:cNvSpPr txBox="1">
            <a:spLocks noGrp="1"/>
          </p:cNvSpPr>
          <p:nvPr>
            <p:ph type="title"/>
          </p:nvPr>
        </p:nvSpPr>
        <p:spPr>
          <a:xfrm>
            <a:off x="838200" y="2730386"/>
            <a:ext cx="105156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SemiBold"/>
              <a:buNone/>
            </a:pPr>
            <a:r>
              <a:rPr lang="en-US" sz="6000" dirty="0"/>
              <a:t>IV</a:t>
            </a:r>
            <a:r>
              <a:rPr lang="en-US" sz="60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. </a:t>
            </a:r>
            <a:r>
              <a:rPr lang="en-US" sz="6000" dirty="0"/>
              <a:t>Hasil </a:t>
            </a:r>
            <a:r>
              <a:rPr lang="en-US" sz="6000" dirty="0" err="1"/>
              <a:t>Penelitian</a:t>
            </a:r>
            <a:endParaRPr sz="60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9021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61d1c19512_0_46"/>
          <p:cNvSpPr txBox="1"/>
          <p:nvPr/>
        </p:nvSpPr>
        <p:spPr>
          <a:xfrm>
            <a:off x="725500" y="1362658"/>
            <a:ext cx="107409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Foto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mahasiswa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jurusan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Ilmu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Komputer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: </a:t>
            </a:r>
            <a:r>
              <a:rPr lang="en-US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mahasiswa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x </a:t>
            </a:r>
            <a:r>
              <a:rPr lang="en-US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foto</a:t>
            </a:r>
            <a:r>
              <a:rPr lang="en-US" sz="20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= </a:t>
            </a:r>
            <a:r>
              <a:rPr lang="en-US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400 </a:t>
            </a:r>
            <a:r>
              <a:rPr lang="en-US" sz="2000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foto</a:t>
            </a:r>
            <a:endParaRPr lang="en-US" sz="20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0" name="Google Shape;330;g261d1c19512_0_46"/>
          <p:cNvSpPr txBox="1"/>
          <p:nvPr/>
        </p:nvSpPr>
        <p:spPr>
          <a:xfrm>
            <a:off x="3159400" y="492000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PENGUMPULAN DATASET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1" name="Google Shape;331;g261d1c19512_0_46"/>
          <p:cNvSpPr txBox="1">
            <a:spLocks noGrp="1"/>
          </p:cNvSpPr>
          <p:nvPr>
            <p:ph type="title"/>
          </p:nvPr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0000"/>
              <a:buFont typeface="Montserrat SemiBold"/>
              <a:buNone/>
            </a:pPr>
            <a:r>
              <a:rPr lang="en-US" sz="2000" dirty="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IV. Hasil </a:t>
            </a:r>
            <a:r>
              <a:rPr lang="en-US" sz="2000" dirty="0" err="1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Penelitian</a:t>
            </a:r>
            <a:endParaRPr lang="en-US" sz="2000" dirty="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3C01A-D8B1-10F6-4C0B-86F12C07C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288" y="2446304"/>
            <a:ext cx="8679324" cy="3919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61d1c19512_0_71"/>
          <p:cNvSpPr txBox="1">
            <a:spLocks noGrp="1"/>
          </p:cNvSpPr>
          <p:nvPr>
            <p:ph type="title"/>
          </p:nvPr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0000"/>
              <a:buFont typeface="Montserrat SemiBold"/>
              <a:buNone/>
            </a:pPr>
            <a:r>
              <a:rPr lang="en-US" sz="2000" dirty="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IV. </a:t>
            </a:r>
            <a:r>
              <a:rPr lang="en-US" sz="2000" dirty="0">
                <a:solidFill>
                  <a:srgbClr val="7F7F7F"/>
                </a:solidFill>
              </a:rPr>
              <a:t>Hasil </a:t>
            </a:r>
            <a:r>
              <a:rPr lang="en-US" sz="2000" dirty="0" err="1">
                <a:solidFill>
                  <a:srgbClr val="7F7F7F"/>
                </a:solidFill>
              </a:rPr>
              <a:t>Penelitian</a:t>
            </a:r>
            <a:endParaRPr sz="2000" dirty="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6" name="Google Shape;346;g261d1c19512_0_71"/>
          <p:cNvSpPr txBox="1"/>
          <p:nvPr/>
        </p:nvSpPr>
        <p:spPr>
          <a:xfrm>
            <a:off x="3159451" y="492000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i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PREPROCESSING DATASET</a:t>
            </a:r>
            <a:endParaRPr sz="30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EB16-64B8-6BCC-0ADD-DE80DCA9D5BC}"/>
              </a:ext>
            </a:extLst>
          </p:cNvPr>
          <p:cNvSpPr txBox="1"/>
          <p:nvPr/>
        </p:nvSpPr>
        <p:spPr>
          <a:xfrm>
            <a:off x="1371600" y="1479177"/>
            <a:ext cx="2845651" cy="2534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1" dirty="0"/>
              <a:t>Crop</a:t>
            </a:r>
            <a:r>
              <a:rPr lang="en-US" sz="1800" dirty="0"/>
              <a:t> dan </a:t>
            </a:r>
            <a:r>
              <a:rPr lang="en-US" sz="1800" i="1" dirty="0"/>
              <a:t>Resize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1" dirty="0"/>
              <a:t>Grayscale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1" dirty="0"/>
              <a:t>Histogram Equalization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1" dirty="0"/>
              <a:t>Logarithmic Transform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1" dirty="0"/>
              <a:t>Gamma Correction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i="1" dirty="0"/>
              <a:t>Random Erasing</a:t>
            </a:r>
            <a:endParaRPr lang="en-GB" sz="1800" i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1d1c19512_0_71"/>
          <p:cNvSpPr txBox="1"/>
          <p:nvPr/>
        </p:nvSpPr>
        <p:spPr>
          <a:xfrm>
            <a:off x="3159451" y="492000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i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PREPROCESSING DATASET</a:t>
            </a:r>
            <a:endParaRPr sz="30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EB16-64B8-6BCC-0ADD-DE80DCA9D5BC}"/>
              </a:ext>
            </a:extLst>
          </p:cNvPr>
          <p:cNvSpPr txBox="1"/>
          <p:nvPr/>
        </p:nvSpPr>
        <p:spPr>
          <a:xfrm>
            <a:off x="4855916" y="1295826"/>
            <a:ext cx="2480166" cy="577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dirty="0"/>
              <a:t>Crop</a:t>
            </a:r>
            <a:r>
              <a:rPr lang="en-US" sz="2400" dirty="0"/>
              <a:t> dan </a:t>
            </a:r>
            <a:r>
              <a:rPr lang="en-US" sz="2400" i="1" dirty="0"/>
              <a:t>Resize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D0253-1C96-71A8-5002-1900033BB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503" b="35425"/>
          <a:stretch/>
        </p:blipFill>
        <p:spPr>
          <a:xfrm>
            <a:off x="1393145" y="1873677"/>
            <a:ext cx="9405708" cy="3110648"/>
          </a:xfrm>
          <a:prstGeom prst="rect">
            <a:avLst/>
          </a:prstGeom>
        </p:spPr>
      </p:pic>
      <p:sp>
        <p:nvSpPr>
          <p:cNvPr id="7" name="Google Shape;345;g261d1c19512_0_71">
            <a:extLst>
              <a:ext uri="{FF2B5EF4-FFF2-40B4-BE49-F238E27FC236}">
                <a16:creationId xmlns:a16="http://schemas.microsoft.com/office/drawing/2014/main" id="{E7818189-EDC6-C723-BD09-8AC7DF0743DA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068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1d1c19512_0_71"/>
          <p:cNvSpPr txBox="1"/>
          <p:nvPr/>
        </p:nvSpPr>
        <p:spPr>
          <a:xfrm>
            <a:off x="3159451" y="492000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i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PREPROCESSING DATASET</a:t>
            </a:r>
            <a:endParaRPr sz="30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EB16-64B8-6BCC-0ADD-DE80DCA9D5BC}"/>
              </a:ext>
            </a:extLst>
          </p:cNvPr>
          <p:cNvSpPr txBox="1"/>
          <p:nvPr/>
        </p:nvSpPr>
        <p:spPr>
          <a:xfrm>
            <a:off x="629598" y="1177800"/>
            <a:ext cx="10932801" cy="577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dirty="0"/>
              <a:t>Grayscale, Histogram Equalization, Logarithmic Transform, Gamma Correction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D0253-1C96-71A8-5002-1900033BB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41" b="24600"/>
          <a:stretch/>
        </p:blipFill>
        <p:spPr>
          <a:xfrm>
            <a:off x="2323667" y="2012834"/>
            <a:ext cx="7544666" cy="4048489"/>
          </a:xfrm>
          <a:prstGeom prst="rect">
            <a:avLst/>
          </a:prstGeom>
        </p:spPr>
      </p:pic>
      <p:sp>
        <p:nvSpPr>
          <p:cNvPr id="6" name="Google Shape;345;g261d1c19512_0_71">
            <a:extLst>
              <a:ext uri="{FF2B5EF4-FFF2-40B4-BE49-F238E27FC236}">
                <a16:creationId xmlns:a16="http://schemas.microsoft.com/office/drawing/2014/main" id="{5E4D9F32-06D1-4739-B5B0-3FF22DA5EBB1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4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9780814" y="267154"/>
            <a:ext cx="2332264" cy="49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Montserrat SemiBold"/>
              <a:buNone/>
            </a:pPr>
            <a:r>
              <a:rPr lang="en-US" sz="20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I. Pendahuluan</a:t>
            </a:r>
            <a:endParaRPr sz="20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3" name="Google Shape;103;p3"/>
          <p:cNvSpPr txBox="1">
            <a:spLocks noGrp="1"/>
          </p:cNvSpPr>
          <p:nvPr>
            <p:ph type="body" idx="1"/>
          </p:nvPr>
        </p:nvSpPr>
        <p:spPr>
          <a:xfrm>
            <a:off x="838200" y="1445079"/>
            <a:ext cx="10515600" cy="473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Pencatatan kehadiran atau presensi merupakan suatu hal yang selalu dilakukan pada pelaksanaan perkuliahan.</a:t>
            </a:r>
            <a:endParaRPr/>
          </a:p>
          <a:p>
            <a:pPr marL="228600" lvl="0" indent="-228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Beberapa mata kuliah menggunakan jumlah kehadiran sebagai salah satu penilaian untuk dapat lulus.</a:t>
            </a:r>
            <a:endParaRPr/>
          </a:p>
        </p:txBody>
      </p:sp>
      <p:sp>
        <p:nvSpPr>
          <p:cNvPr id="104" name="Google Shape;104;p3"/>
          <p:cNvSpPr txBox="1"/>
          <p:nvPr/>
        </p:nvSpPr>
        <p:spPr>
          <a:xfrm>
            <a:off x="3752170" y="416380"/>
            <a:ext cx="4687660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600" b="0" i="0" u="none" strike="noStrike" cap="none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LATAR BELAKANG</a:t>
            </a:r>
            <a:endParaRPr sz="3600" b="0" i="0" u="none" strike="noStrike" cap="none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1d1c19512_0_71"/>
          <p:cNvSpPr txBox="1"/>
          <p:nvPr/>
        </p:nvSpPr>
        <p:spPr>
          <a:xfrm>
            <a:off x="3159451" y="492000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i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PREPROCESSING DATASET</a:t>
            </a:r>
            <a:endParaRPr sz="30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17EB16-64B8-6BCC-0ADD-DE80DCA9D5BC}"/>
              </a:ext>
            </a:extLst>
          </p:cNvPr>
          <p:cNvSpPr txBox="1"/>
          <p:nvPr/>
        </p:nvSpPr>
        <p:spPr>
          <a:xfrm>
            <a:off x="4855919" y="1177800"/>
            <a:ext cx="2480166" cy="577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dirty="0"/>
              <a:t>Random Erasing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D0253-1C96-71A8-5002-1900033BBC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170" b="23170"/>
          <a:stretch/>
        </p:blipFill>
        <p:spPr>
          <a:xfrm>
            <a:off x="1830729" y="1975686"/>
            <a:ext cx="8530542" cy="4577514"/>
          </a:xfrm>
          <a:prstGeom prst="rect">
            <a:avLst/>
          </a:prstGeom>
        </p:spPr>
      </p:pic>
      <p:sp>
        <p:nvSpPr>
          <p:cNvPr id="6" name="Google Shape;345;g261d1c19512_0_71">
            <a:extLst>
              <a:ext uri="{FF2B5EF4-FFF2-40B4-BE49-F238E27FC236}">
                <a16:creationId xmlns:a16="http://schemas.microsoft.com/office/drawing/2014/main" id="{6F784CE8-B59A-EB16-2830-8E8FE8057415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18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3159451" y="908550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PEMISAHAN DATASET</a:t>
            </a:r>
            <a:endParaRPr sz="30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aphicFrame>
        <p:nvGraphicFramePr>
          <p:cNvPr id="354" name="Google Shape;354;g261d1c19512_0_86"/>
          <p:cNvGraphicFramePr/>
          <p:nvPr>
            <p:extLst>
              <p:ext uri="{D42A27DB-BD31-4B8C-83A1-F6EECF244321}">
                <p14:modId xmlns:p14="http://schemas.microsoft.com/office/powerpoint/2010/main" val="3944486189"/>
              </p:ext>
            </p:extLst>
          </p:nvPr>
        </p:nvGraphicFramePr>
        <p:xfrm>
          <a:off x="342458" y="1845266"/>
          <a:ext cx="11266836" cy="411450"/>
        </p:xfrm>
        <a:graphic>
          <a:graphicData uri="http://schemas.openxmlformats.org/drawingml/2006/table">
            <a:tbl>
              <a:tblPr>
                <a:noFill/>
                <a:tableStyleId>{7D5C62AF-0249-499E-94DC-1C10230A4837}</a:tableStyleId>
              </a:tblPr>
              <a:tblGrid>
                <a:gridCol w="5633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3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Uji</a:t>
                      </a:r>
                      <a:endParaRPr sz="1500" b="1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</a:t>
                      </a:r>
                      <a:r>
                        <a:rPr lang="en-US" sz="1500" b="1" dirty="0" err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Latih</a:t>
                      </a:r>
                      <a:endParaRPr sz="1500" b="1" dirty="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3FD3521-091F-0BB7-6162-B2CD3C9BD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55" y="2256716"/>
            <a:ext cx="5747592" cy="32944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6A2926-D524-605E-424C-7E278A5E37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21"/>
          <a:stretch/>
        </p:blipFill>
        <p:spPr>
          <a:xfrm>
            <a:off x="6302187" y="2256716"/>
            <a:ext cx="1903239" cy="45127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00F607-3966-BE6E-7D37-F700B932F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778" y="2256716"/>
            <a:ext cx="3601319" cy="420785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C65080-5477-58E3-FF50-ADB09799F973}"/>
              </a:ext>
            </a:extLst>
          </p:cNvPr>
          <p:cNvCxnSpPr/>
          <p:nvPr/>
        </p:nvCxnSpPr>
        <p:spPr>
          <a:xfrm>
            <a:off x="6158753" y="1845266"/>
            <a:ext cx="0" cy="492419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Google Shape;345;g261d1c19512_0_71">
            <a:extLst>
              <a:ext uri="{FF2B5EF4-FFF2-40B4-BE49-F238E27FC236}">
                <a16:creationId xmlns:a16="http://schemas.microsoft.com/office/drawing/2014/main" id="{63F8B9C8-0D47-EC19-E587-A90203500F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0000"/>
              <a:buFont typeface="Montserrat SemiBold"/>
              <a:buNone/>
            </a:pPr>
            <a:r>
              <a:rPr lang="en-US" sz="2000" dirty="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IV. </a:t>
            </a:r>
            <a:r>
              <a:rPr lang="en-US" sz="2000" dirty="0">
                <a:solidFill>
                  <a:srgbClr val="7F7F7F"/>
                </a:solidFill>
              </a:rPr>
              <a:t>Hasil </a:t>
            </a:r>
            <a:r>
              <a:rPr lang="en-US" sz="2000" dirty="0" err="1">
                <a:solidFill>
                  <a:srgbClr val="7F7F7F"/>
                </a:solidFill>
              </a:rPr>
              <a:t>Penelitian</a:t>
            </a:r>
            <a:endParaRPr sz="2000" dirty="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3159451" y="908550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Pembuatan</a:t>
            </a: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Model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345;g261d1c19512_0_71">
            <a:extLst>
              <a:ext uri="{FF2B5EF4-FFF2-40B4-BE49-F238E27FC236}">
                <a16:creationId xmlns:a16="http://schemas.microsoft.com/office/drawing/2014/main" id="{5A329912-BAA3-019A-047F-0BD5AB0CF218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CF132-47EF-AA51-199B-04EBE19A06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13" y="2585411"/>
            <a:ext cx="9810774" cy="971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36A45-AA2B-DFA8-8888-572436317E6D}"/>
              </a:ext>
            </a:extLst>
          </p:cNvPr>
          <p:cNvSpPr txBox="1"/>
          <p:nvPr/>
        </p:nvSpPr>
        <p:spPr>
          <a:xfrm>
            <a:off x="5364069" y="1997963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Montserrat SemiBold" pitchFamily="2" charset="0"/>
              </a:rPr>
              <a:t>ResNet50</a:t>
            </a:r>
            <a:endParaRPr lang="en-GB" sz="2000" dirty="0">
              <a:latin typeface="Montserrat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1EACCE-25AD-2684-E71F-9EB8CADEC834}"/>
              </a:ext>
            </a:extLst>
          </p:cNvPr>
          <p:cNvSpPr txBox="1"/>
          <p:nvPr/>
        </p:nvSpPr>
        <p:spPr>
          <a:xfrm>
            <a:off x="5340825" y="4331440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Montserrat SemiBold" pitchFamily="2" charset="0"/>
              </a:rPr>
              <a:t>ResNet101</a:t>
            </a:r>
            <a:endParaRPr lang="en-GB" sz="2000" dirty="0">
              <a:latin typeface="Montserrat SemiBold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47F153-0BF2-D25B-7202-79D65B1BFE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79" y="4869066"/>
            <a:ext cx="11324442" cy="5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53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3159451" y="908550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Training Model ResNet50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345;g261d1c19512_0_71">
            <a:extLst>
              <a:ext uri="{FF2B5EF4-FFF2-40B4-BE49-F238E27FC236}">
                <a16:creationId xmlns:a16="http://schemas.microsoft.com/office/drawing/2014/main" id="{5A329912-BAA3-019A-047F-0BD5AB0CF218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E06E70-6CC0-C59F-DD1A-8ED8DB7FE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649232"/>
              </p:ext>
            </p:extLst>
          </p:nvPr>
        </p:nvGraphicFramePr>
        <p:xfrm>
          <a:off x="2032000" y="2650551"/>
          <a:ext cx="8128000" cy="1854200"/>
        </p:xfrm>
        <a:graphic>
          <a:graphicData uri="http://schemas.openxmlformats.org/drawingml/2006/table">
            <a:tbl>
              <a:tblPr firstRow="1" bandRow="1">
                <a:tableStyleId>{CF84FDAC-F5BA-47CA-BA20-BC1F66242423}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3546294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13265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ontserrat Bold" pitchFamily="2" charset="0"/>
                        </a:rPr>
                        <a:t>Nama Parameter</a:t>
                      </a:r>
                      <a:endParaRPr lang="en-GB" b="1" dirty="0">
                        <a:solidFill>
                          <a:schemeClr val="tx1"/>
                        </a:solidFill>
                        <a:latin typeface="Montserrat Bold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ontserrat Bold" pitchFamily="2" charset="0"/>
                        </a:rPr>
                        <a:t>Nilai</a:t>
                      </a:r>
                      <a:endParaRPr lang="en-GB" b="1" dirty="0">
                        <a:solidFill>
                          <a:schemeClr val="tx1"/>
                        </a:solidFill>
                        <a:latin typeface="Montserrat Bold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Montserrat Medium" pitchFamily="2" charset="0"/>
                        </a:rPr>
                        <a:t>Epoch</a:t>
                      </a:r>
                      <a:endParaRPr lang="en-GB" b="0" i="1" dirty="0">
                        <a:latin typeface="Montserrat Medium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tserrat Medium" pitchFamily="2" charset="0"/>
                        </a:rPr>
                        <a:t>100</a:t>
                      </a:r>
                      <a:endParaRPr lang="en-GB" dirty="0">
                        <a:latin typeface="Montserrat Medium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989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Montserrat Medium" pitchFamily="2" charset="0"/>
                        </a:rPr>
                        <a:t>Batch Size</a:t>
                      </a:r>
                      <a:endParaRPr lang="en-GB" i="1" dirty="0">
                        <a:latin typeface="Montserrat Medium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tserrat Medium" pitchFamily="2" charset="0"/>
                        </a:rPr>
                        <a:t>8</a:t>
                      </a:r>
                      <a:endParaRPr lang="en-GB" dirty="0">
                        <a:latin typeface="Montserrat Medium" pitchFamily="2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48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Montserrat Medium" pitchFamily="2" charset="0"/>
                        </a:rPr>
                        <a:t>Optimizer</a:t>
                      </a:r>
                      <a:endParaRPr lang="en-GB" i="1" dirty="0">
                        <a:latin typeface="Montserrat Medium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tserrat Medium" pitchFamily="2" charset="0"/>
                        </a:rPr>
                        <a:t>Adam</a:t>
                      </a:r>
                      <a:endParaRPr lang="en-GB" dirty="0">
                        <a:latin typeface="Montserrat Medium" pitchFamily="2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441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Montserrat Medium" pitchFamily="2" charset="0"/>
                        </a:rPr>
                        <a:t>Learning Rate</a:t>
                      </a:r>
                      <a:endParaRPr lang="en-GB" i="1" dirty="0">
                        <a:latin typeface="Montserrat Medium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tserrat Medium" pitchFamily="2" charset="0"/>
                        </a:rPr>
                        <a:t>0,000001</a:t>
                      </a:r>
                      <a:endParaRPr lang="en-GB" dirty="0">
                        <a:latin typeface="Montserrat Medium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48995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E763612-2B61-8A6C-B299-3AE32C418224}"/>
              </a:ext>
            </a:extLst>
          </p:cNvPr>
          <p:cNvSpPr txBox="1"/>
          <p:nvPr/>
        </p:nvSpPr>
        <p:spPr>
          <a:xfrm>
            <a:off x="4884775" y="1953140"/>
            <a:ext cx="2422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latin typeface="Montserrat SemiBold" pitchFamily="2" charset="0"/>
              </a:rPr>
              <a:t>Hyperparameter</a:t>
            </a:r>
            <a:endParaRPr lang="en-GB" sz="2000" i="1" dirty="0"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828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3159451" y="908550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Training Model ResNet50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345;g261d1c19512_0_71">
            <a:extLst>
              <a:ext uri="{FF2B5EF4-FFF2-40B4-BE49-F238E27FC236}">
                <a16:creationId xmlns:a16="http://schemas.microsoft.com/office/drawing/2014/main" id="{5A329912-BAA3-019A-047F-0BD5AB0CF218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3C4553-2384-85B6-38B7-CEAD6C95C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47" y="2149998"/>
            <a:ext cx="5144850" cy="4017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9AC1B5-5F34-84FF-F149-16BD8D42A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82" y="2149998"/>
            <a:ext cx="5117277" cy="40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20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3159451" y="908550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Training Model ResNet101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345;g261d1c19512_0_71">
            <a:extLst>
              <a:ext uri="{FF2B5EF4-FFF2-40B4-BE49-F238E27FC236}">
                <a16:creationId xmlns:a16="http://schemas.microsoft.com/office/drawing/2014/main" id="{5A329912-BAA3-019A-047F-0BD5AB0CF218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E06E70-6CC0-C59F-DD1A-8ED8DB7FE137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650551"/>
          <a:ext cx="8128000" cy="1854200"/>
        </p:xfrm>
        <a:graphic>
          <a:graphicData uri="http://schemas.openxmlformats.org/drawingml/2006/table">
            <a:tbl>
              <a:tblPr firstRow="1" bandRow="1">
                <a:tableStyleId>{CF84FDAC-F5BA-47CA-BA20-BC1F66242423}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3546294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13265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ontserrat Bold" pitchFamily="2" charset="0"/>
                        </a:rPr>
                        <a:t>Nama Parameter</a:t>
                      </a:r>
                      <a:endParaRPr lang="en-GB" b="1" dirty="0">
                        <a:solidFill>
                          <a:schemeClr val="tx1"/>
                        </a:solidFill>
                        <a:latin typeface="Montserrat Bold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Montserrat Bold" pitchFamily="2" charset="0"/>
                        </a:rPr>
                        <a:t>Nilai</a:t>
                      </a:r>
                      <a:endParaRPr lang="en-GB" b="1" dirty="0">
                        <a:solidFill>
                          <a:schemeClr val="tx1"/>
                        </a:solidFill>
                        <a:latin typeface="Montserrat Bold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82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Montserrat Medium" pitchFamily="2" charset="0"/>
                        </a:rPr>
                        <a:t>Epoch</a:t>
                      </a:r>
                      <a:endParaRPr lang="en-GB" b="0" i="1" dirty="0">
                        <a:latin typeface="Montserrat Medium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tserrat Medium" pitchFamily="2" charset="0"/>
                        </a:rPr>
                        <a:t>100</a:t>
                      </a:r>
                      <a:endParaRPr lang="en-GB" dirty="0">
                        <a:latin typeface="Montserrat Medium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9891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Montserrat Medium" pitchFamily="2" charset="0"/>
                        </a:rPr>
                        <a:t>Batch Size</a:t>
                      </a:r>
                      <a:endParaRPr lang="en-GB" i="1" dirty="0">
                        <a:latin typeface="Montserrat Medium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tserrat Medium" pitchFamily="2" charset="0"/>
                        </a:rPr>
                        <a:t>8</a:t>
                      </a:r>
                      <a:endParaRPr lang="en-GB" dirty="0">
                        <a:latin typeface="Montserrat Medium" pitchFamily="2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748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Montserrat Medium" pitchFamily="2" charset="0"/>
                        </a:rPr>
                        <a:t>Optimizer</a:t>
                      </a:r>
                      <a:endParaRPr lang="en-GB" i="1" dirty="0">
                        <a:latin typeface="Montserrat Medium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tserrat Medium" pitchFamily="2" charset="0"/>
                        </a:rPr>
                        <a:t>Adam</a:t>
                      </a:r>
                      <a:endParaRPr lang="en-GB" dirty="0">
                        <a:latin typeface="Montserrat Medium" pitchFamily="2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4414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Montserrat Medium" pitchFamily="2" charset="0"/>
                        </a:rPr>
                        <a:t>Learning Rate</a:t>
                      </a:r>
                      <a:endParaRPr lang="en-GB" i="1" dirty="0">
                        <a:latin typeface="Montserrat Medium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ontserrat Medium" pitchFamily="2" charset="0"/>
                        </a:rPr>
                        <a:t>0,000001</a:t>
                      </a:r>
                      <a:endParaRPr lang="en-GB" dirty="0">
                        <a:latin typeface="Montserrat Medium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48995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E763612-2B61-8A6C-B299-3AE32C418224}"/>
              </a:ext>
            </a:extLst>
          </p:cNvPr>
          <p:cNvSpPr txBox="1"/>
          <p:nvPr/>
        </p:nvSpPr>
        <p:spPr>
          <a:xfrm>
            <a:off x="4884775" y="1953140"/>
            <a:ext cx="2422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latin typeface="Montserrat SemiBold" pitchFamily="2" charset="0"/>
              </a:rPr>
              <a:t>Hyperparameter</a:t>
            </a:r>
            <a:endParaRPr lang="en-GB" sz="2000" i="1" dirty="0"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96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3159451" y="908550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Training Model ResNet101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345;g261d1c19512_0_71">
            <a:extLst>
              <a:ext uri="{FF2B5EF4-FFF2-40B4-BE49-F238E27FC236}">
                <a16:creationId xmlns:a16="http://schemas.microsoft.com/office/drawing/2014/main" id="{5A329912-BAA3-019A-047F-0BD5AB0CF218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84A32-4027-0D63-4365-59ED02226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" b="588"/>
          <a:stretch>
            <a:fillRect/>
          </a:stretch>
        </p:blipFill>
        <p:spPr bwMode="auto">
          <a:xfrm>
            <a:off x="867418" y="2032280"/>
            <a:ext cx="5063214" cy="39171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3A0BB0-2B4B-56C0-FEA0-DDFC1F9FF0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" b="-1"/>
          <a:stretch/>
        </p:blipFill>
        <p:spPr>
          <a:xfrm>
            <a:off x="6283023" y="2061882"/>
            <a:ext cx="4988222" cy="38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94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3159451" y="908550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Pengembangan</a:t>
            </a: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Web Service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345;g261d1c19512_0_71">
            <a:extLst>
              <a:ext uri="{FF2B5EF4-FFF2-40B4-BE49-F238E27FC236}">
                <a16:creationId xmlns:a16="http://schemas.microsoft.com/office/drawing/2014/main" id="{5A329912-BAA3-019A-047F-0BD5AB0CF218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33163A7-9681-D5C4-E283-6FDB84ABF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850244"/>
              </p:ext>
            </p:extLst>
          </p:nvPr>
        </p:nvGraphicFramePr>
        <p:xfrm>
          <a:off x="1507524" y="1945639"/>
          <a:ext cx="8652475" cy="905558"/>
        </p:xfrm>
        <a:graphic>
          <a:graphicData uri="http://schemas.openxmlformats.org/drawingml/2006/table">
            <a:tbl>
              <a:tblPr firstRow="1" bandRow="1">
                <a:tableStyleId>{CF84FDAC-F5BA-47CA-BA20-BC1F66242423}</a:tableStyleId>
              </a:tblPr>
              <a:tblGrid>
                <a:gridCol w="2370164">
                  <a:extLst>
                    <a:ext uri="{9D8B030D-6E8A-4147-A177-3AD203B41FA5}">
                      <a16:colId xmlns:a16="http://schemas.microsoft.com/office/drawing/2014/main" val="7058138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53843765"/>
                    </a:ext>
                  </a:extLst>
                </a:gridCol>
                <a:gridCol w="6074031">
                  <a:extLst>
                    <a:ext uri="{9D8B030D-6E8A-4147-A177-3AD203B41FA5}">
                      <a16:colId xmlns:a16="http://schemas.microsoft.com/office/drawing/2014/main" val="3004306504"/>
                    </a:ext>
                  </a:extLst>
                </a:gridCol>
              </a:tblGrid>
              <a:tr h="452779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</a:rPr>
                        <a:t>Bahasa </a:t>
                      </a:r>
                      <a:r>
                        <a:rPr lang="en-US" sz="1800" b="0" dirty="0" err="1">
                          <a:solidFill>
                            <a:sysClr val="windowText" lastClr="000000"/>
                          </a:solidFill>
                        </a:rPr>
                        <a:t>Pemrograman</a:t>
                      </a:r>
                      <a:endParaRPr lang="en-GB" sz="1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</a:rPr>
                        <a:t>:</a:t>
                      </a:r>
                      <a:endParaRPr lang="en-GB" sz="1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1" dirty="0">
                          <a:solidFill>
                            <a:sysClr val="windowText" lastClr="000000"/>
                          </a:solidFill>
                        </a:rPr>
                        <a:t>Python</a:t>
                      </a:r>
                      <a:endParaRPr lang="en-GB" sz="1800" b="0" i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521461"/>
                  </a:ext>
                </a:extLst>
              </a:tr>
              <a:tr h="452779">
                <a:tc>
                  <a:txBody>
                    <a:bodyPr/>
                    <a:lstStyle/>
                    <a:p>
                      <a:r>
                        <a:rPr lang="en-US" sz="1800" b="0" i="1" dirty="0">
                          <a:solidFill>
                            <a:sysClr val="windowText" lastClr="000000"/>
                          </a:solidFill>
                        </a:rPr>
                        <a:t>Library</a:t>
                      </a:r>
                      <a:endParaRPr lang="en-GB" sz="1800" b="0" i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</a:rPr>
                        <a:t>:</a:t>
                      </a:r>
                      <a:endParaRPr lang="en-GB" sz="18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1" dirty="0" err="1">
                          <a:solidFill>
                            <a:sysClr val="windowText" lastClr="000000"/>
                          </a:solidFill>
                        </a:rPr>
                        <a:t>FastAPI</a:t>
                      </a:r>
                      <a:r>
                        <a:rPr lang="en-US" sz="1800" b="0" i="1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en-US" sz="1800" b="0" i="1" dirty="0" err="1">
                          <a:solidFill>
                            <a:sysClr val="windowText" lastClr="000000"/>
                          </a:solidFill>
                        </a:rPr>
                        <a:t>Tensorflow</a:t>
                      </a:r>
                      <a:r>
                        <a:rPr lang="en-US" sz="1800" b="0" i="1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  <a:endParaRPr lang="en-GB" sz="1800" b="0" i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8670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43B81C-9340-BABB-2173-DB9D995F8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108325"/>
              </p:ext>
            </p:extLst>
          </p:nvPr>
        </p:nvGraphicFramePr>
        <p:xfrm>
          <a:off x="1507525" y="3848348"/>
          <a:ext cx="9176949" cy="1774482"/>
        </p:xfrm>
        <a:graphic>
          <a:graphicData uri="http://schemas.openxmlformats.org/drawingml/2006/table">
            <a:tbl>
              <a:tblPr firstRow="1" bandRow="1">
                <a:tableStyleId>{7D5C62AF-0249-499E-94DC-1C10230A4837}</a:tableStyleId>
              </a:tblPr>
              <a:tblGrid>
                <a:gridCol w="3058983">
                  <a:extLst>
                    <a:ext uri="{9D8B030D-6E8A-4147-A177-3AD203B41FA5}">
                      <a16:colId xmlns:a16="http://schemas.microsoft.com/office/drawing/2014/main" val="3046211850"/>
                    </a:ext>
                  </a:extLst>
                </a:gridCol>
                <a:gridCol w="3058983">
                  <a:extLst>
                    <a:ext uri="{9D8B030D-6E8A-4147-A177-3AD203B41FA5}">
                      <a16:colId xmlns:a16="http://schemas.microsoft.com/office/drawing/2014/main" val="402414814"/>
                    </a:ext>
                  </a:extLst>
                </a:gridCol>
                <a:gridCol w="3058983">
                  <a:extLst>
                    <a:ext uri="{9D8B030D-6E8A-4147-A177-3AD203B41FA5}">
                      <a16:colId xmlns:a16="http://schemas.microsoft.com/office/drawing/2014/main" val="148604150"/>
                    </a:ext>
                  </a:extLst>
                </a:gridCol>
              </a:tblGrid>
              <a:tr h="43895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latin typeface="Montserrat Medium" pitchFamily="2" charset="0"/>
                        </a:rPr>
                        <a:t>Endpoint</a:t>
                      </a:r>
                      <a:endParaRPr lang="en-GB" b="1" i="1" dirty="0">
                        <a:latin typeface="Montserrat Medium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Montserrat Medium" pitchFamily="2" charset="0"/>
                        </a:rPr>
                        <a:t>Input</a:t>
                      </a:r>
                      <a:endParaRPr lang="en-GB" b="1" i="0" dirty="0">
                        <a:latin typeface="Montserrat Medium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err="1">
                          <a:latin typeface="Montserrat Medium" pitchFamily="2" charset="0"/>
                        </a:rPr>
                        <a:t>Respon</a:t>
                      </a:r>
                      <a:endParaRPr lang="en-GB" b="1" i="0" dirty="0">
                        <a:latin typeface="Montserrat Medium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713308"/>
                  </a:ext>
                </a:extLst>
              </a:tr>
              <a:tr h="11184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Montserrat Medium" pitchFamily="2" charset="0"/>
                        </a:rPr>
                        <a:t>/</a:t>
                      </a:r>
                      <a:r>
                        <a:rPr lang="en-US" dirty="0" err="1">
                          <a:latin typeface="Montserrat Medium" pitchFamily="2" charset="0"/>
                        </a:rPr>
                        <a:t>api</a:t>
                      </a:r>
                      <a:r>
                        <a:rPr lang="en-US" dirty="0">
                          <a:latin typeface="Montserrat Medium" pitchFamily="2" charset="0"/>
                        </a:rPr>
                        <a:t>/v1/predict</a:t>
                      </a:r>
                      <a:endParaRPr lang="en-GB" dirty="0">
                        <a:latin typeface="Montserrat Medium" pitchFamily="2" charset="0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dirty="0">
                          <a:latin typeface="Montserrat Medium" pitchFamily="2" charset="0"/>
                        </a:rPr>
                        <a:t>{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dirty="0">
                          <a:latin typeface="Montserrat Medium" pitchFamily="2" charset="0"/>
                        </a:rPr>
                        <a:t>“file”: binary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dirty="0">
                          <a:latin typeface="Montserrat Medium" pitchFamily="2" charset="0"/>
                        </a:rPr>
                        <a:t>}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dirty="0">
                          <a:latin typeface="Montserrat Medium" pitchFamily="2" charset="0"/>
                        </a:rPr>
                        <a:t>{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dirty="0">
                          <a:latin typeface="Montserrat Medium" pitchFamily="2" charset="0"/>
                        </a:rPr>
                        <a:t>"prediction": "2017051001",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dirty="0">
                          <a:latin typeface="Montserrat Medium" pitchFamily="2" charset="0"/>
                        </a:rPr>
                        <a:t>"probability": 100.0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dirty="0">
                          <a:latin typeface="Montserrat Medium" pitchFamily="2" charset="0"/>
                        </a:rPr>
                        <a:t>}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906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548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3159451" y="492000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Pengujian</a:t>
            </a: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Model ResNet50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345;g261d1c19512_0_71">
            <a:extLst>
              <a:ext uri="{FF2B5EF4-FFF2-40B4-BE49-F238E27FC236}">
                <a16:creationId xmlns:a16="http://schemas.microsoft.com/office/drawing/2014/main" id="{5A329912-BAA3-019A-047F-0BD5AB0CF218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4DC74-3ED8-FF7E-F27F-E4EDD28F2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7"/>
          <a:stretch/>
        </p:blipFill>
        <p:spPr>
          <a:xfrm>
            <a:off x="482412" y="1568522"/>
            <a:ext cx="5326717" cy="5199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6E8195-1716-1389-1E17-77DCC9FD1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984" y="1735800"/>
            <a:ext cx="4138336" cy="5020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FB9686-98CF-1397-AEAA-53C638E13489}"/>
                  </a:ext>
                </a:extLst>
              </p:cNvPr>
              <p:cNvSpPr txBox="1"/>
              <p:nvPr/>
            </p:nvSpPr>
            <p:spPr>
              <a:xfrm>
                <a:off x="7094984" y="1231281"/>
                <a:ext cx="3283591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latin typeface="Montserrat Medium" pitchFamily="2" charset="0"/>
                  </a:rPr>
                  <a:t>Akurasi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40</m:t>
                            </m:r>
                          </m:den>
                        </m:f>
                      </m:e>
                    </m:d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100%=60%</m:t>
                    </m:r>
                  </m:oMath>
                </a14:m>
                <a:endParaRPr lang="en-GB" sz="1800" dirty="0">
                  <a:latin typeface="Montserrat Medium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FB9686-98CF-1397-AEAA-53C638E13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984" y="1231281"/>
                <a:ext cx="3283591" cy="506870"/>
              </a:xfrm>
              <a:prstGeom prst="rect">
                <a:avLst/>
              </a:prstGeom>
              <a:blipFill>
                <a:blip r:embed="rId5"/>
                <a:stretch>
                  <a:fillRect l="-1670" b="-60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707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AC41E9-9C4E-D227-0DA9-113A8DF60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47" y="1231281"/>
            <a:ext cx="5638092" cy="5541122"/>
          </a:xfrm>
          <a:prstGeom prst="rect">
            <a:avLst/>
          </a:prstGeom>
        </p:spPr>
      </p:pic>
      <p:sp>
        <p:nvSpPr>
          <p:cNvPr id="352" name="Google Shape;352;g261d1c19512_0_86"/>
          <p:cNvSpPr txBox="1"/>
          <p:nvPr/>
        </p:nvSpPr>
        <p:spPr>
          <a:xfrm>
            <a:off x="3159451" y="492000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Pengujian</a:t>
            </a: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Model ResNet101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345;g261d1c19512_0_71">
            <a:extLst>
              <a:ext uri="{FF2B5EF4-FFF2-40B4-BE49-F238E27FC236}">
                <a16:creationId xmlns:a16="http://schemas.microsoft.com/office/drawing/2014/main" id="{5A329912-BAA3-019A-047F-0BD5AB0CF218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FB9686-98CF-1397-AEAA-53C638E13489}"/>
                  </a:ext>
                </a:extLst>
              </p:cNvPr>
              <p:cNvSpPr txBox="1"/>
              <p:nvPr/>
            </p:nvSpPr>
            <p:spPr>
              <a:xfrm>
                <a:off x="7094984" y="1231281"/>
                <a:ext cx="3283591" cy="5068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latin typeface="Montserrat Medium" pitchFamily="2" charset="0"/>
                  </a:rPr>
                  <a:t>Akurasi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40</m:t>
                            </m:r>
                          </m:den>
                        </m:f>
                      </m:e>
                    </m:d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100%=60%</m:t>
                    </m:r>
                  </m:oMath>
                </a14:m>
                <a:endParaRPr lang="en-GB" sz="1800" dirty="0">
                  <a:latin typeface="Montserrat Medium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FB9686-98CF-1397-AEAA-53C638E13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984" y="1231281"/>
                <a:ext cx="3283591" cy="506870"/>
              </a:xfrm>
              <a:prstGeom prst="rect">
                <a:avLst/>
              </a:prstGeom>
              <a:blipFill>
                <a:blip r:embed="rId4"/>
                <a:stretch>
                  <a:fillRect l="-1670" b="-60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80F9B88-34D0-3536-AA3A-082DECB16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984" y="1776335"/>
            <a:ext cx="4207512" cy="502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4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4"/>
          <p:cNvGrpSpPr/>
          <p:nvPr/>
        </p:nvGrpSpPr>
        <p:grpSpPr>
          <a:xfrm>
            <a:off x="6912428" y="2990169"/>
            <a:ext cx="4362451" cy="3341132"/>
            <a:chOff x="838200" y="1600200"/>
            <a:chExt cx="4362451" cy="3341132"/>
          </a:xfrm>
        </p:grpSpPr>
        <p:pic>
          <p:nvPicPr>
            <p:cNvPr id="110" name="Google Shape;110;p4" descr="Free Happy Students Raising their Hand in a Classroom Stock Phot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201" y="1600200"/>
              <a:ext cx="4362450" cy="290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4"/>
            <p:cNvSpPr txBox="1"/>
            <p:nvPr/>
          </p:nvSpPr>
          <p:spPr>
            <a:xfrm>
              <a:off x="838200" y="4572000"/>
              <a:ext cx="43461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Memanggil Nama Satu per Satu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4"/>
          <p:cNvGrpSpPr/>
          <p:nvPr/>
        </p:nvGrpSpPr>
        <p:grpSpPr>
          <a:xfrm>
            <a:off x="838200" y="1404257"/>
            <a:ext cx="4762500" cy="3610553"/>
            <a:chOff x="6262007" y="1600200"/>
            <a:chExt cx="4762500" cy="3610553"/>
          </a:xfrm>
        </p:grpSpPr>
        <p:pic>
          <p:nvPicPr>
            <p:cNvPr id="113" name="Google Shape;113;p4" descr="Free Person Writing on White Paper Stock Phot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62007" y="1600200"/>
              <a:ext cx="4762500" cy="3171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4"/>
            <p:cNvSpPr txBox="1"/>
            <p:nvPr/>
          </p:nvSpPr>
          <p:spPr>
            <a:xfrm>
              <a:off x="6262007" y="4841421"/>
              <a:ext cx="47625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Menandatangani Daftar Hadir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4"/>
          <p:cNvSpPr txBox="1"/>
          <p:nvPr/>
        </p:nvSpPr>
        <p:spPr>
          <a:xfrm>
            <a:off x="57148" y="6492875"/>
            <a:ext cx="31024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Gambar: pexels.com</a:t>
            </a:r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9780814" y="267154"/>
            <a:ext cx="2332264" cy="49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Montserrat SemiBold"/>
              <a:buNone/>
            </a:pPr>
            <a:r>
              <a:rPr lang="en-US" sz="2000" b="0" u="none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I. Pendahuluan</a:t>
            </a:r>
            <a:endParaRPr sz="2000" b="0" u="none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3752170" y="416380"/>
            <a:ext cx="4687660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600" b="0" u="none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LATAR BELAKANG</a:t>
            </a:r>
            <a:endParaRPr sz="3600" b="0" u="none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3159451" y="492000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Pengujian</a:t>
            </a: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Web Service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345;g261d1c19512_0_71">
            <a:extLst>
              <a:ext uri="{FF2B5EF4-FFF2-40B4-BE49-F238E27FC236}">
                <a16:creationId xmlns:a16="http://schemas.microsoft.com/office/drawing/2014/main" id="{5A329912-BAA3-019A-047F-0BD5AB0CF218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CB7EF9-C39E-824C-E7EA-D1C11F154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9162"/>
              </p:ext>
            </p:extLst>
          </p:nvPr>
        </p:nvGraphicFramePr>
        <p:xfrm>
          <a:off x="493060" y="1374617"/>
          <a:ext cx="11053481" cy="4764874"/>
        </p:xfrm>
        <a:graphic>
          <a:graphicData uri="http://schemas.openxmlformats.org/drawingml/2006/table">
            <a:tbl>
              <a:tblPr firstRow="1" firstCol="1" bandRow="1">
                <a:tableStyleId>{7D5C62AF-0249-499E-94DC-1C10230A4837}</a:tableStyleId>
              </a:tblPr>
              <a:tblGrid>
                <a:gridCol w="1465746">
                  <a:extLst>
                    <a:ext uri="{9D8B030D-6E8A-4147-A177-3AD203B41FA5}">
                      <a16:colId xmlns:a16="http://schemas.microsoft.com/office/drawing/2014/main" val="742484344"/>
                    </a:ext>
                  </a:extLst>
                </a:gridCol>
                <a:gridCol w="1921021">
                  <a:extLst>
                    <a:ext uri="{9D8B030D-6E8A-4147-A177-3AD203B41FA5}">
                      <a16:colId xmlns:a16="http://schemas.microsoft.com/office/drawing/2014/main" val="582135398"/>
                    </a:ext>
                  </a:extLst>
                </a:gridCol>
                <a:gridCol w="1668189">
                  <a:extLst>
                    <a:ext uri="{9D8B030D-6E8A-4147-A177-3AD203B41FA5}">
                      <a16:colId xmlns:a16="http://schemas.microsoft.com/office/drawing/2014/main" val="2052608162"/>
                    </a:ext>
                  </a:extLst>
                </a:gridCol>
                <a:gridCol w="2033103">
                  <a:extLst>
                    <a:ext uri="{9D8B030D-6E8A-4147-A177-3AD203B41FA5}">
                      <a16:colId xmlns:a16="http://schemas.microsoft.com/office/drawing/2014/main" val="163531532"/>
                    </a:ext>
                  </a:extLst>
                </a:gridCol>
                <a:gridCol w="1982711">
                  <a:extLst>
                    <a:ext uri="{9D8B030D-6E8A-4147-A177-3AD203B41FA5}">
                      <a16:colId xmlns:a16="http://schemas.microsoft.com/office/drawing/2014/main" val="921650929"/>
                    </a:ext>
                  </a:extLst>
                </a:gridCol>
                <a:gridCol w="1982711">
                  <a:extLst>
                    <a:ext uri="{9D8B030D-6E8A-4147-A177-3AD203B41FA5}">
                      <a16:colId xmlns:a16="http://schemas.microsoft.com/office/drawing/2014/main" val="2385531660"/>
                    </a:ext>
                  </a:extLst>
                </a:gridCol>
              </a:tblGrid>
              <a:tr h="283369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  <a:latin typeface="Montserrat Bold" pitchFamily="2" charset="0"/>
                        </a:rPr>
                        <a:t>Endpoint</a:t>
                      </a:r>
                      <a:endParaRPr lang="en-GB" sz="1050" dirty="0">
                        <a:effectLst/>
                        <a:latin typeface="Montserrat Bold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101" marR="4110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  <a:latin typeface="Montserrat Bold" pitchFamily="2" charset="0"/>
                        </a:rPr>
                        <a:t>Deskripsi</a:t>
                      </a:r>
                      <a:endParaRPr lang="en-GB" sz="1050" dirty="0">
                        <a:effectLst/>
                        <a:latin typeface="Montserrat Bold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101" marR="4110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  <a:latin typeface="Montserrat Bold" pitchFamily="2" charset="0"/>
                        </a:rPr>
                        <a:t>Input</a:t>
                      </a:r>
                      <a:endParaRPr lang="en-GB" sz="1050" dirty="0">
                        <a:effectLst/>
                        <a:latin typeface="Montserrat Bold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101" marR="4110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en-US" sz="1050" dirty="0" err="1">
                          <a:effectLst/>
                          <a:latin typeface="Montserrat Bold" pitchFamily="2" charset="0"/>
                        </a:rPr>
                        <a:t>Respon</a:t>
                      </a:r>
                      <a:r>
                        <a:rPr lang="en-US" sz="1050" dirty="0">
                          <a:effectLst/>
                          <a:latin typeface="Montserrat Bold" pitchFamily="2" charset="0"/>
                        </a:rPr>
                        <a:t> yang </a:t>
                      </a:r>
                      <a:r>
                        <a:rPr lang="en-US" sz="1050" dirty="0" err="1">
                          <a:effectLst/>
                          <a:latin typeface="Montserrat Bold" pitchFamily="2" charset="0"/>
                        </a:rPr>
                        <a:t>diharapkan</a:t>
                      </a:r>
                      <a:endParaRPr lang="en-GB" sz="1050" dirty="0">
                        <a:effectLst/>
                        <a:latin typeface="Montserrat Bold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101" marR="4110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effectLst/>
                          <a:latin typeface="Montserrat Bold" pitchFamily="2" charset="0"/>
                        </a:rPr>
                        <a:t>Hasil </a:t>
                      </a:r>
                      <a:r>
                        <a:rPr lang="en-US" sz="1050" dirty="0" err="1">
                          <a:effectLst/>
                          <a:latin typeface="Montserrat Bold" pitchFamily="2" charset="0"/>
                        </a:rPr>
                        <a:t>Pengujian</a:t>
                      </a:r>
                      <a:endParaRPr lang="en-GB" sz="1050" dirty="0">
                        <a:effectLst/>
                        <a:latin typeface="Montserrat Bold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101" marR="4110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50" dirty="0">
                          <a:effectLst/>
                          <a:latin typeface="Montserrat Bold" pitchFamily="2" charset="0"/>
                        </a:rPr>
                        <a:t>Kesimpulan</a:t>
                      </a:r>
                      <a:endParaRPr lang="en-GB" sz="1050" dirty="0">
                        <a:effectLst/>
                        <a:latin typeface="Montserrat Bold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101" marR="4110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98705"/>
                  </a:ext>
                </a:extLst>
              </a:tr>
              <a:tr h="1338298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/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api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/v1/predict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Mengirimkan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sebuah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foto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wajah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mahasiswa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yang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telah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dilatih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pada model machine learning.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File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foto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dengan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ekstensi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.jpg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atau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.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png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.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Nomor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Pokok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Mahasiswa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(NPM)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dari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mahasiswa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yang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fotonya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dikirimkan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sebagai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input.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NPM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dari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mahasiswa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yang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fotonya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dikirimkan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sebagai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input.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Berhasil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4422363"/>
                  </a:ext>
                </a:extLst>
              </a:tr>
              <a:tr h="1338298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/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api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/v1/predict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Mengirimkan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sebuah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foto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wajah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mahasiswa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yang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belum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dilatih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pada model machine learning.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File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foto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dengan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ekstensi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.jpg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atau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.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png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Foto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tidak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dikenali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Foto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tidak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dikenali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.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Berhasil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750748"/>
                  </a:ext>
                </a:extLst>
              </a:tr>
              <a:tr h="73548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/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api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/v1/predict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Mengirimkan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sebuah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file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dengan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ekstensi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bukan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gambar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File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dengan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ekstensi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.pdf.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Error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ekstensi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file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tidak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sesuai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(415).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Error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ekstensi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file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tidak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sesuai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(415).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Berhasil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2609568"/>
                  </a:ext>
                </a:extLst>
              </a:tr>
              <a:tr h="103689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/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api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/v1/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prediksi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Mengirimkan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foto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mahasiswa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pada endpoint yang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tidak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ada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pada web service.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File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foto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dengan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ekstensi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.jpg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atau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.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png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.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Error endpoint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tidak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ditemukan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(404).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Error endpoint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tidak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ditemukan</a:t>
                      </a:r>
                      <a:r>
                        <a:rPr lang="en-US" sz="1000" dirty="0">
                          <a:effectLst/>
                          <a:latin typeface="Montserrat Medium" pitchFamily="2" charset="0"/>
                        </a:rPr>
                        <a:t> (404).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000" dirty="0" err="1">
                          <a:effectLst/>
                          <a:latin typeface="Montserrat Medium" pitchFamily="2" charset="0"/>
                        </a:rPr>
                        <a:t>Berhasil</a:t>
                      </a:r>
                      <a:endParaRPr lang="en-GB" sz="1000" dirty="0">
                        <a:effectLst/>
                        <a:latin typeface="Montserrat Medium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41101" marT="10800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237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48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3159451" y="308533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Pengujian</a:t>
            </a: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Web Service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345;g261d1c19512_0_71">
            <a:extLst>
              <a:ext uri="{FF2B5EF4-FFF2-40B4-BE49-F238E27FC236}">
                <a16:creationId xmlns:a16="http://schemas.microsoft.com/office/drawing/2014/main" id="{5A329912-BAA3-019A-047F-0BD5AB0CF218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2C2FF-24CD-9968-5C31-48DC381EA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047" y="994333"/>
            <a:ext cx="8919906" cy="5212234"/>
          </a:xfrm>
          <a:prstGeom prst="rect">
            <a:avLst/>
          </a:prstGeom>
        </p:spPr>
      </p:pic>
      <p:sp>
        <p:nvSpPr>
          <p:cNvPr id="5" name="Google Shape;352;g261d1c19512_0_86">
            <a:extLst>
              <a:ext uri="{FF2B5EF4-FFF2-40B4-BE49-F238E27FC236}">
                <a16:creationId xmlns:a16="http://schemas.microsoft.com/office/drawing/2014/main" id="{5334B374-340F-5896-9F1C-4CB4E3C8188A}"/>
              </a:ext>
            </a:extLst>
          </p:cNvPr>
          <p:cNvSpPr txBox="1"/>
          <p:nvPr/>
        </p:nvSpPr>
        <p:spPr>
          <a:xfrm>
            <a:off x="1712259" y="6281894"/>
            <a:ext cx="8767482" cy="36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indent="0" algn="ctr">
              <a:lnSpc>
                <a:spcPct val="150000"/>
              </a:lnSpc>
            </a:pPr>
            <a:r>
              <a:rPr lang="en-US" dirty="0" err="1">
                <a:effectLst/>
                <a:latin typeface="Montserrat Medium" pitchFamily="2" charset="0"/>
              </a:rPr>
              <a:t>Mengirimkan</a:t>
            </a:r>
            <a:r>
              <a:rPr lang="en-US" dirty="0">
                <a:effectLst/>
                <a:latin typeface="Montserrat Medium" pitchFamily="2" charset="0"/>
              </a:rPr>
              <a:t> </a:t>
            </a:r>
            <a:r>
              <a:rPr lang="en-US" dirty="0" err="1">
                <a:effectLst/>
                <a:latin typeface="Montserrat Medium" pitchFamily="2" charset="0"/>
              </a:rPr>
              <a:t>sebuah</a:t>
            </a:r>
            <a:r>
              <a:rPr lang="en-US" dirty="0">
                <a:effectLst/>
                <a:latin typeface="Montserrat Medium" pitchFamily="2" charset="0"/>
              </a:rPr>
              <a:t> </a:t>
            </a:r>
            <a:r>
              <a:rPr lang="en-US" dirty="0" err="1">
                <a:effectLst/>
                <a:latin typeface="Montserrat Medium" pitchFamily="2" charset="0"/>
              </a:rPr>
              <a:t>foto</a:t>
            </a:r>
            <a:r>
              <a:rPr lang="en-US" dirty="0">
                <a:effectLst/>
                <a:latin typeface="Montserrat Medium" pitchFamily="2" charset="0"/>
              </a:rPr>
              <a:t> </a:t>
            </a:r>
            <a:r>
              <a:rPr lang="en-US" dirty="0" err="1">
                <a:effectLst/>
                <a:latin typeface="Montserrat Medium" pitchFamily="2" charset="0"/>
              </a:rPr>
              <a:t>wajah</a:t>
            </a:r>
            <a:r>
              <a:rPr lang="en-US" dirty="0">
                <a:effectLst/>
                <a:latin typeface="Montserrat Medium" pitchFamily="2" charset="0"/>
              </a:rPr>
              <a:t> </a:t>
            </a:r>
            <a:r>
              <a:rPr lang="en-US" dirty="0" err="1">
                <a:effectLst/>
                <a:latin typeface="Montserrat Medium" pitchFamily="2" charset="0"/>
              </a:rPr>
              <a:t>mahasiswa</a:t>
            </a:r>
            <a:r>
              <a:rPr lang="en-US" dirty="0">
                <a:effectLst/>
                <a:latin typeface="Montserrat Medium" pitchFamily="2" charset="0"/>
              </a:rPr>
              <a:t> yang </a:t>
            </a:r>
            <a:r>
              <a:rPr lang="en-US" dirty="0" err="1">
                <a:effectLst/>
                <a:latin typeface="Montserrat Medium" pitchFamily="2" charset="0"/>
              </a:rPr>
              <a:t>telah</a:t>
            </a:r>
            <a:r>
              <a:rPr lang="en-US" dirty="0">
                <a:effectLst/>
                <a:latin typeface="Montserrat Medium" pitchFamily="2" charset="0"/>
              </a:rPr>
              <a:t> </a:t>
            </a:r>
            <a:r>
              <a:rPr lang="en-US" dirty="0" err="1">
                <a:effectLst/>
                <a:latin typeface="Montserrat Medium" pitchFamily="2" charset="0"/>
              </a:rPr>
              <a:t>dilatih</a:t>
            </a:r>
            <a:r>
              <a:rPr lang="en-US" dirty="0">
                <a:effectLst/>
                <a:latin typeface="Montserrat Medium" pitchFamily="2" charset="0"/>
              </a:rPr>
              <a:t> pada model machine learning.</a:t>
            </a:r>
            <a:endParaRPr lang="en-GB" dirty="0">
              <a:effectLst/>
              <a:latin typeface="Montserrat Medium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682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3159451" y="308533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Pengujian</a:t>
            </a: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Web Service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345;g261d1c19512_0_71">
            <a:extLst>
              <a:ext uri="{FF2B5EF4-FFF2-40B4-BE49-F238E27FC236}">
                <a16:creationId xmlns:a16="http://schemas.microsoft.com/office/drawing/2014/main" id="{5A329912-BAA3-019A-047F-0BD5AB0CF218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  <p:sp>
        <p:nvSpPr>
          <p:cNvPr id="5" name="Google Shape;352;g261d1c19512_0_86">
            <a:extLst>
              <a:ext uri="{FF2B5EF4-FFF2-40B4-BE49-F238E27FC236}">
                <a16:creationId xmlns:a16="http://schemas.microsoft.com/office/drawing/2014/main" id="{5334B374-340F-5896-9F1C-4CB4E3C8188A}"/>
              </a:ext>
            </a:extLst>
          </p:cNvPr>
          <p:cNvSpPr txBox="1"/>
          <p:nvPr/>
        </p:nvSpPr>
        <p:spPr>
          <a:xfrm>
            <a:off x="1712259" y="6281894"/>
            <a:ext cx="8767482" cy="36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sz="1400" dirty="0" err="1">
                <a:effectLst/>
                <a:latin typeface="Montserrat Medium" pitchFamily="2" charset="0"/>
              </a:rPr>
              <a:t>Mengirimkan</a:t>
            </a:r>
            <a:r>
              <a:rPr lang="en-US" sz="1400" dirty="0">
                <a:effectLst/>
                <a:latin typeface="Montserrat Medium" pitchFamily="2" charset="0"/>
              </a:rPr>
              <a:t> </a:t>
            </a:r>
            <a:r>
              <a:rPr lang="en-US" sz="1400" dirty="0" err="1">
                <a:effectLst/>
                <a:latin typeface="Montserrat Medium" pitchFamily="2" charset="0"/>
              </a:rPr>
              <a:t>sebuah</a:t>
            </a:r>
            <a:r>
              <a:rPr lang="en-US" sz="1400" dirty="0">
                <a:effectLst/>
                <a:latin typeface="Montserrat Medium" pitchFamily="2" charset="0"/>
              </a:rPr>
              <a:t> </a:t>
            </a:r>
            <a:r>
              <a:rPr lang="en-US" sz="1400" dirty="0" err="1">
                <a:effectLst/>
                <a:latin typeface="Montserrat Medium" pitchFamily="2" charset="0"/>
              </a:rPr>
              <a:t>foto</a:t>
            </a:r>
            <a:r>
              <a:rPr lang="en-US" sz="1400" dirty="0">
                <a:effectLst/>
                <a:latin typeface="Montserrat Medium" pitchFamily="2" charset="0"/>
              </a:rPr>
              <a:t> </a:t>
            </a:r>
            <a:r>
              <a:rPr lang="en-US" sz="1400" dirty="0" err="1">
                <a:effectLst/>
                <a:latin typeface="Montserrat Medium" pitchFamily="2" charset="0"/>
              </a:rPr>
              <a:t>wajah</a:t>
            </a:r>
            <a:r>
              <a:rPr lang="en-US" sz="1400" dirty="0">
                <a:effectLst/>
                <a:latin typeface="Montserrat Medium" pitchFamily="2" charset="0"/>
              </a:rPr>
              <a:t> </a:t>
            </a:r>
            <a:r>
              <a:rPr lang="en-US" sz="1400" dirty="0" err="1">
                <a:effectLst/>
                <a:latin typeface="Montserrat Medium" pitchFamily="2" charset="0"/>
              </a:rPr>
              <a:t>mahasiswa</a:t>
            </a:r>
            <a:r>
              <a:rPr lang="en-US" sz="1400" dirty="0">
                <a:effectLst/>
                <a:latin typeface="Montserrat Medium" pitchFamily="2" charset="0"/>
              </a:rPr>
              <a:t> yang </a:t>
            </a:r>
            <a:r>
              <a:rPr lang="en-US" sz="1400" dirty="0" err="1">
                <a:effectLst/>
                <a:latin typeface="Montserrat Medium" pitchFamily="2" charset="0"/>
              </a:rPr>
              <a:t>belum</a:t>
            </a:r>
            <a:r>
              <a:rPr lang="en-US" sz="1400" dirty="0">
                <a:effectLst/>
                <a:latin typeface="Montserrat Medium" pitchFamily="2" charset="0"/>
              </a:rPr>
              <a:t> </a:t>
            </a:r>
            <a:r>
              <a:rPr lang="en-US" sz="1400" dirty="0" err="1">
                <a:effectLst/>
                <a:latin typeface="Montserrat Medium" pitchFamily="2" charset="0"/>
              </a:rPr>
              <a:t>dilatih</a:t>
            </a:r>
            <a:r>
              <a:rPr lang="en-US" sz="1400" dirty="0">
                <a:effectLst/>
                <a:latin typeface="Montserrat Medium" pitchFamily="2" charset="0"/>
              </a:rPr>
              <a:t> pada model machine learning</a:t>
            </a:r>
            <a:r>
              <a:rPr lang="en-US" dirty="0">
                <a:effectLst/>
                <a:latin typeface="Montserrat Medium" pitchFamily="2" charset="0"/>
              </a:rPr>
              <a:t>.</a:t>
            </a:r>
            <a:endParaRPr lang="en-GB" dirty="0">
              <a:effectLst/>
              <a:latin typeface="Montserrat Medium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E4B85-B14A-A31F-C6C6-9B330C626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318" y="969206"/>
            <a:ext cx="9305364" cy="533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2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3159451" y="308533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Pengujian</a:t>
            </a: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Web Service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345;g261d1c19512_0_71">
            <a:extLst>
              <a:ext uri="{FF2B5EF4-FFF2-40B4-BE49-F238E27FC236}">
                <a16:creationId xmlns:a16="http://schemas.microsoft.com/office/drawing/2014/main" id="{5A329912-BAA3-019A-047F-0BD5AB0CF218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  <p:sp>
        <p:nvSpPr>
          <p:cNvPr id="5" name="Google Shape;352;g261d1c19512_0_86">
            <a:extLst>
              <a:ext uri="{FF2B5EF4-FFF2-40B4-BE49-F238E27FC236}">
                <a16:creationId xmlns:a16="http://schemas.microsoft.com/office/drawing/2014/main" id="{5334B374-340F-5896-9F1C-4CB4E3C8188A}"/>
              </a:ext>
            </a:extLst>
          </p:cNvPr>
          <p:cNvSpPr txBox="1"/>
          <p:nvPr/>
        </p:nvSpPr>
        <p:spPr>
          <a:xfrm>
            <a:off x="1712259" y="6281894"/>
            <a:ext cx="8767482" cy="36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400" dirty="0" err="1">
                <a:effectLst/>
                <a:latin typeface="Montserrat Medium" pitchFamily="2" charset="0"/>
              </a:rPr>
              <a:t>Mengirimkan</a:t>
            </a:r>
            <a:r>
              <a:rPr lang="en-US" sz="1400" dirty="0">
                <a:effectLst/>
                <a:latin typeface="Montserrat Medium" pitchFamily="2" charset="0"/>
              </a:rPr>
              <a:t> </a:t>
            </a:r>
            <a:r>
              <a:rPr lang="en-US" sz="1400" dirty="0" err="1">
                <a:effectLst/>
                <a:latin typeface="Montserrat Medium" pitchFamily="2" charset="0"/>
              </a:rPr>
              <a:t>sebuah</a:t>
            </a:r>
            <a:r>
              <a:rPr lang="en-US" sz="1400" dirty="0">
                <a:effectLst/>
                <a:latin typeface="Montserrat Medium" pitchFamily="2" charset="0"/>
              </a:rPr>
              <a:t> file </a:t>
            </a:r>
            <a:r>
              <a:rPr lang="en-US" sz="1400" dirty="0" err="1">
                <a:effectLst/>
                <a:latin typeface="Montserrat Medium" pitchFamily="2" charset="0"/>
              </a:rPr>
              <a:t>dengan</a:t>
            </a:r>
            <a:r>
              <a:rPr lang="en-US" sz="1400" dirty="0">
                <a:effectLst/>
                <a:latin typeface="Montserrat Medium" pitchFamily="2" charset="0"/>
              </a:rPr>
              <a:t> </a:t>
            </a:r>
            <a:r>
              <a:rPr lang="en-US" sz="1400" dirty="0" err="1">
                <a:effectLst/>
                <a:latin typeface="Montserrat Medium" pitchFamily="2" charset="0"/>
              </a:rPr>
              <a:t>ekstensi</a:t>
            </a:r>
            <a:r>
              <a:rPr lang="en-US" sz="1400" dirty="0">
                <a:effectLst/>
                <a:latin typeface="Montserrat Medium" pitchFamily="2" charset="0"/>
              </a:rPr>
              <a:t> </a:t>
            </a:r>
            <a:r>
              <a:rPr lang="en-US" sz="1400" dirty="0" err="1">
                <a:effectLst/>
                <a:latin typeface="Montserrat Medium" pitchFamily="2" charset="0"/>
              </a:rPr>
              <a:t>bukan</a:t>
            </a:r>
            <a:r>
              <a:rPr lang="en-US" sz="1400" dirty="0">
                <a:effectLst/>
                <a:latin typeface="Montserrat Medium" pitchFamily="2" charset="0"/>
              </a:rPr>
              <a:t> </a:t>
            </a:r>
            <a:r>
              <a:rPr lang="en-US" sz="1400" dirty="0" err="1">
                <a:effectLst/>
                <a:latin typeface="Montserrat Medium" pitchFamily="2" charset="0"/>
              </a:rPr>
              <a:t>gambar</a:t>
            </a:r>
            <a:r>
              <a:rPr lang="en-US" sz="1400" dirty="0">
                <a:effectLst/>
                <a:latin typeface="Montserrat Medium" pitchFamily="2" charset="0"/>
              </a:rPr>
              <a:t>.</a:t>
            </a:r>
            <a:endParaRPr lang="en-GB" sz="1400" dirty="0">
              <a:effectLst/>
              <a:latin typeface="Montserrat Medium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C8492F-D566-BBCC-EA27-5B3A157F6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47" y="994333"/>
            <a:ext cx="8964706" cy="52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43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3159451" y="308533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Pengujian</a:t>
            </a: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Web Service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345;g261d1c19512_0_71">
            <a:extLst>
              <a:ext uri="{FF2B5EF4-FFF2-40B4-BE49-F238E27FC236}">
                <a16:creationId xmlns:a16="http://schemas.microsoft.com/office/drawing/2014/main" id="{5A329912-BAA3-019A-047F-0BD5AB0CF218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  <p:sp>
        <p:nvSpPr>
          <p:cNvPr id="5" name="Google Shape;352;g261d1c19512_0_86">
            <a:extLst>
              <a:ext uri="{FF2B5EF4-FFF2-40B4-BE49-F238E27FC236}">
                <a16:creationId xmlns:a16="http://schemas.microsoft.com/office/drawing/2014/main" id="{5334B374-340F-5896-9F1C-4CB4E3C8188A}"/>
              </a:ext>
            </a:extLst>
          </p:cNvPr>
          <p:cNvSpPr txBox="1"/>
          <p:nvPr/>
        </p:nvSpPr>
        <p:spPr>
          <a:xfrm>
            <a:off x="1712259" y="6281894"/>
            <a:ext cx="8767482" cy="36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indent="0" algn="ctr">
              <a:lnSpc>
                <a:spcPct val="150000"/>
              </a:lnSpc>
            </a:pPr>
            <a:r>
              <a:rPr lang="en-US" sz="1400" dirty="0" err="1">
                <a:effectLst/>
                <a:latin typeface="Montserrat Medium" pitchFamily="2" charset="0"/>
              </a:rPr>
              <a:t>Mengirimkan</a:t>
            </a:r>
            <a:r>
              <a:rPr lang="en-US" sz="1400" dirty="0">
                <a:effectLst/>
                <a:latin typeface="Montserrat Medium" pitchFamily="2" charset="0"/>
              </a:rPr>
              <a:t> </a:t>
            </a:r>
            <a:r>
              <a:rPr lang="en-US" sz="1400" dirty="0" err="1">
                <a:effectLst/>
                <a:latin typeface="Montserrat Medium" pitchFamily="2" charset="0"/>
              </a:rPr>
              <a:t>foto</a:t>
            </a:r>
            <a:r>
              <a:rPr lang="en-US" sz="1400" dirty="0">
                <a:effectLst/>
                <a:latin typeface="Montserrat Medium" pitchFamily="2" charset="0"/>
              </a:rPr>
              <a:t> </a:t>
            </a:r>
            <a:r>
              <a:rPr lang="en-US" sz="1400" dirty="0" err="1">
                <a:effectLst/>
                <a:latin typeface="Montserrat Medium" pitchFamily="2" charset="0"/>
              </a:rPr>
              <a:t>mahasiswa</a:t>
            </a:r>
            <a:r>
              <a:rPr lang="en-US" sz="1400" dirty="0">
                <a:effectLst/>
                <a:latin typeface="Montserrat Medium" pitchFamily="2" charset="0"/>
              </a:rPr>
              <a:t> pada endpoint yang </a:t>
            </a:r>
            <a:r>
              <a:rPr lang="en-US" sz="1400" dirty="0" err="1">
                <a:effectLst/>
                <a:latin typeface="Montserrat Medium" pitchFamily="2" charset="0"/>
              </a:rPr>
              <a:t>tidak</a:t>
            </a:r>
            <a:r>
              <a:rPr lang="en-US" sz="1400" dirty="0">
                <a:effectLst/>
                <a:latin typeface="Montserrat Medium" pitchFamily="2" charset="0"/>
              </a:rPr>
              <a:t> </a:t>
            </a:r>
            <a:r>
              <a:rPr lang="en-US" sz="1400" dirty="0" err="1">
                <a:effectLst/>
                <a:latin typeface="Montserrat Medium" pitchFamily="2" charset="0"/>
              </a:rPr>
              <a:t>ada</a:t>
            </a:r>
            <a:r>
              <a:rPr lang="en-US" sz="1400" dirty="0">
                <a:effectLst/>
                <a:latin typeface="Montserrat Medium" pitchFamily="2" charset="0"/>
              </a:rPr>
              <a:t> pada web service.</a:t>
            </a:r>
            <a:endParaRPr lang="en-GB" sz="1400" dirty="0">
              <a:effectLst/>
              <a:latin typeface="Montserrat Medium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DE0A3E-C9DF-723D-DDEC-F07BBAAB8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41" y="962582"/>
            <a:ext cx="9215718" cy="535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9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3159451" y="834900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Pembahasan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345;g261d1c19512_0_71">
            <a:extLst>
              <a:ext uri="{FF2B5EF4-FFF2-40B4-BE49-F238E27FC236}">
                <a16:creationId xmlns:a16="http://schemas.microsoft.com/office/drawing/2014/main" id="{5A329912-BAA3-019A-047F-0BD5AB0CF218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5EB344-ADFB-E50B-9AE2-94AC9B3FD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269540"/>
              </p:ext>
            </p:extLst>
          </p:nvPr>
        </p:nvGraphicFramePr>
        <p:xfrm>
          <a:off x="1174375" y="3250771"/>
          <a:ext cx="9843249" cy="1252569"/>
        </p:xfrm>
        <a:graphic>
          <a:graphicData uri="http://schemas.openxmlformats.org/drawingml/2006/table">
            <a:tbl>
              <a:tblPr firstRow="1" bandRow="1">
                <a:tableStyleId>{7D5C62AF-0249-499E-94DC-1C10230A4837}</a:tableStyleId>
              </a:tblPr>
              <a:tblGrid>
                <a:gridCol w="3281083">
                  <a:extLst>
                    <a:ext uri="{9D8B030D-6E8A-4147-A177-3AD203B41FA5}">
                      <a16:colId xmlns:a16="http://schemas.microsoft.com/office/drawing/2014/main" val="13762617"/>
                    </a:ext>
                  </a:extLst>
                </a:gridCol>
                <a:gridCol w="3281083">
                  <a:extLst>
                    <a:ext uri="{9D8B030D-6E8A-4147-A177-3AD203B41FA5}">
                      <a16:colId xmlns:a16="http://schemas.microsoft.com/office/drawing/2014/main" val="692484764"/>
                    </a:ext>
                  </a:extLst>
                </a:gridCol>
                <a:gridCol w="3281083">
                  <a:extLst>
                    <a:ext uri="{9D8B030D-6E8A-4147-A177-3AD203B41FA5}">
                      <a16:colId xmlns:a16="http://schemas.microsoft.com/office/drawing/2014/main" val="760446288"/>
                    </a:ext>
                  </a:extLst>
                </a:gridCol>
              </a:tblGrid>
              <a:tr h="41752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ontserrat Bold" pitchFamily="2" charset="0"/>
                        </a:rPr>
                        <a:t>Model</a:t>
                      </a:r>
                      <a:endParaRPr lang="en-GB" sz="2000" dirty="0">
                        <a:latin typeface="Montserrat Bo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Montserrat Bold" pitchFamily="2" charset="0"/>
                        </a:rPr>
                        <a:t>Akurasi</a:t>
                      </a:r>
                      <a:r>
                        <a:rPr lang="en-US" sz="2000" dirty="0">
                          <a:latin typeface="Montserrat Bold" pitchFamily="2" charset="0"/>
                        </a:rPr>
                        <a:t> </a:t>
                      </a:r>
                      <a:r>
                        <a:rPr lang="en-US" sz="2000" dirty="0" err="1">
                          <a:latin typeface="Montserrat Bold" pitchFamily="2" charset="0"/>
                        </a:rPr>
                        <a:t>Validasi</a:t>
                      </a:r>
                      <a:endParaRPr lang="en-GB" sz="2000" dirty="0">
                        <a:latin typeface="Montserrat Bo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Montserrat Bold" pitchFamily="2" charset="0"/>
                        </a:rPr>
                        <a:t>Akurasi</a:t>
                      </a:r>
                      <a:r>
                        <a:rPr lang="en-US" sz="2000" dirty="0">
                          <a:latin typeface="Montserrat Bold" pitchFamily="2" charset="0"/>
                        </a:rPr>
                        <a:t> </a:t>
                      </a:r>
                      <a:r>
                        <a:rPr lang="en-US" sz="2000" dirty="0" err="1">
                          <a:latin typeface="Montserrat Bold" pitchFamily="2" charset="0"/>
                        </a:rPr>
                        <a:t>Pengujian</a:t>
                      </a:r>
                      <a:endParaRPr lang="en-GB" sz="2000" dirty="0">
                        <a:latin typeface="Montserrat Bo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02907"/>
                  </a:ext>
                </a:extLst>
              </a:tr>
              <a:tr h="41752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ontserrat Medium" pitchFamily="2" charset="0"/>
                        </a:rPr>
                        <a:t>ResNet50</a:t>
                      </a:r>
                      <a:endParaRPr lang="en-GB" sz="2000" dirty="0">
                        <a:latin typeface="Montserrat Medium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ontserrat Medium" pitchFamily="2" charset="0"/>
                        </a:rPr>
                        <a:t>96%</a:t>
                      </a:r>
                      <a:endParaRPr lang="en-GB" sz="2000" dirty="0">
                        <a:latin typeface="Montserrat Medium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ontserrat Medium" pitchFamily="2" charset="0"/>
                        </a:rPr>
                        <a:t>60%</a:t>
                      </a:r>
                      <a:endParaRPr lang="en-GB" sz="2000" dirty="0">
                        <a:latin typeface="Montserrat Medium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429115"/>
                  </a:ext>
                </a:extLst>
              </a:tr>
              <a:tr h="41752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ontserrat Medium" pitchFamily="2" charset="0"/>
                        </a:rPr>
                        <a:t>ResNet101</a:t>
                      </a:r>
                      <a:endParaRPr lang="en-GB" sz="2000" dirty="0">
                        <a:latin typeface="Montserrat Medium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ontserrat Medium" pitchFamily="2" charset="0"/>
                        </a:rPr>
                        <a:t>85%</a:t>
                      </a:r>
                      <a:endParaRPr lang="en-GB" sz="2000" dirty="0">
                        <a:latin typeface="Montserrat Medium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ontserrat Medium" pitchFamily="2" charset="0"/>
                        </a:rPr>
                        <a:t>60%</a:t>
                      </a:r>
                      <a:endParaRPr lang="en-GB" sz="2000" dirty="0">
                        <a:latin typeface="Montserrat Medium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67879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A8049BE-6537-4E33-6E0C-E56B21283C29}"/>
              </a:ext>
            </a:extLst>
          </p:cNvPr>
          <p:cNvSpPr txBox="1"/>
          <p:nvPr/>
        </p:nvSpPr>
        <p:spPr>
          <a:xfrm>
            <a:off x="1588097" y="1615198"/>
            <a:ext cx="9015805" cy="142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err="1">
                <a:latin typeface="Montserrat Medium" pitchFamily="2" charset="0"/>
              </a:rPr>
              <a:t>Meskipun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mendapat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nilai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akurasi</a:t>
            </a:r>
            <a:r>
              <a:rPr lang="en-US" sz="2000" dirty="0">
                <a:latin typeface="Montserrat Medium" pitchFamily="2" charset="0"/>
              </a:rPr>
              <a:t> yang </a:t>
            </a:r>
            <a:r>
              <a:rPr lang="en-US" sz="2000" dirty="0" err="1">
                <a:latin typeface="Montserrat Medium" pitchFamily="2" charset="0"/>
              </a:rPr>
              <a:t>cukup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tinggi</a:t>
            </a:r>
            <a:r>
              <a:rPr lang="en-US" sz="2000" dirty="0">
                <a:latin typeface="Montserrat Medium" pitchFamily="2" charset="0"/>
              </a:rPr>
              <a:t> pada proses training dan </a:t>
            </a:r>
            <a:r>
              <a:rPr lang="en-US" sz="2000" dirty="0" err="1">
                <a:latin typeface="Montserrat Medium" pitchFamily="2" charset="0"/>
              </a:rPr>
              <a:t>validasi</a:t>
            </a:r>
            <a:r>
              <a:rPr lang="en-US" sz="2000" dirty="0">
                <a:latin typeface="Montserrat Medium" pitchFamily="2" charset="0"/>
              </a:rPr>
              <a:t>, </a:t>
            </a:r>
            <a:r>
              <a:rPr lang="en-US" sz="2000" dirty="0" err="1">
                <a:latin typeface="Montserrat Medium" pitchFamily="2" charset="0"/>
              </a:rPr>
              <a:t>namun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kedua</a:t>
            </a:r>
            <a:r>
              <a:rPr lang="en-US" sz="2000" dirty="0">
                <a:latin typeface="Montserrat Medium" pitchFamily="2" charset="0"/>
              </a:rPr>
              <a:t> model </a:t>
            </a:r>
            <a:r>
              <a:rPr lang="en-US" sz="2000" dirty="0" err="1">
                <a:latin typeface="Montserrat Medium" pitchFamily="2" charset="0"/>
              </a:rPr>
              <a:t>hanya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mendapat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nilai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akurasi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sebesar</a:t>
            </a:r>
            <a:r>
              <a:rPr lang="en-US" sz="2000" dirty="0">
                <a:latin typeface="Montserrat Medium" pitchFamily="2" charset="0"/>
              </a:rPr>
              <a:t> 60% pada </a:t>
            </a:r>
            <a:r>
              <a:rPr lang="en-US" sz="2000" dirty="0" err="1">
                <a:latin typeface="Montserrat Medium" pitchFamily="2" charset="0"/>
              </a:rPr>
              <a:t>pengujian</a:t>
            </a:r>
            <a:r>
              <a:rPr lang="en-US" sz="2000" dirty="0">
                <a:latin typeface="Montserrat Medium" pitchFamily="2" charset="0"/>
              </a:rPr>
              <a:t>.</a:t>
            </a:r>
            <a:endParaRPr lang="en-GB" sz="2000" dirty="0">
              <a:latin typeface="Montserrat Medium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7E5026-2ECC-62E5-82F5-46CCC5CEEEBE}"/>
              </a:ext>
            </a:extLst>
          </p:cNvPr>
          <p:cNvSpPr txBox="1"/>
          <p:nvPr/>
        </p:nvSpPr>
        <p:spPr>
          <a:xfrm>
            <a:off x="1588096" y="4597838"/>
            <a:ext cx="9015805" cy="142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Montserrat Medium" pitchFamily="2" charset="0"/>
              </a:rPr>
              <a:t>Salah </a:t>
            </a:r>
            <a:r>
              <a:rPr lang="en-US" sz="2000" dirty="0" err="1">
                <a:latin typeface="Montserrat Medium" pitchFamily="2" charset="0"/>
              </a:rPr>
              <a:t>satu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faktor</a:t>
            </a:r>
            <a:r>
              <a:rPr lang="en-US" sz="2000" dirty="0">
                <a:latin typeface="Montserrat Medium" pitchFamily="2" charset="0"/>
              </a:rPr>
              <a:t> yang </a:t>
            </a:r>
            <a:r>
              <a:rPr lang="en-US" sz="2000" dirty="0" err="1">
                <a:latin typeface="Montserrat Medium" pitchFamily="2" charset="0"/>
              </a:rPr>
              <a:t>diperkirakan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menjadi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alasan</a:t>
            </a:r>
            <a:r>
              <a:rPr lang="en-US" sz="2000" dirty="0">
                <a:latin typeface="Montserrat Medium" pitchFamily="2" charset="0"/>
              </a:rPr>
              <a:t> model </a:t>
            </a:r>
            <a:r>
              <a:rPr lang="en-US" sz="2000" dirty="0" err="1">
                <a:latin typeface="Montserrat Medium" pitchFamily="2" charset="0"/>
              </a:rPr>
              <a:t>tidak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dapat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memprediksi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foto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mahasiswa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dengan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baik</a:t>
            </a:r>
            <a:r>
              <a:rPr lang="en-US" sz="2000" dirty="0">
                <a:latin typeface="Montserrat Medium" pitchFamily="2" charset="0"/>
              </a:rPr>
              <a:t> adalah </a:t>
            </a:r>
            <a:r>
              <a:rPr lang="en-US" sz="2000" dirty="0" err="1">
                <a:latin typeface="Montserrat Medium" pitchFamily="2" charset="0"/>
              </a:rPr>
              <a:t>kurangnya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jumlah</a:t>
            </a:r>
            <a:r>
              <a:rPr lang="en-US" sz="2000" dirty="0">
                <a:latin typeface="Montserrat Medium" pitchFamily="2" charset="0"/>
              </a:rPr>
              <a:t> dataset yang </a:t>
            </a:r>
            <a:r>
              <a:rPr lang="en-US" sz="2000" dirty="0" err="1">
                <a:latin typeface="Montserrat Medium" pitchFamily="2" charset="0"/>
              </a:rPr>
              <a:t>digunakan</a:t>
            </a:r>
            <a:endParaRPr lang="en-GB" sz="2000" dirty="0">
              <a:latin typeface="Montserra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08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3159451" y="834900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Pembahasan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345;g261d1c19512_0_71">
            <a:extLst>
              <a:ext uri="{FF2B5EF4-FFF2-40B4-BE49-F238E27FC236}">
                <a16:creationId xmlns:a16="http://schemas.microsoft.com/office/drawing/2014/main" id="{5A329912-BAA3-019A-047F-0BD5AB0CF218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5EB344-ADFB-E50B-9AE2-94AC9B3FD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137918"/>
              </p:ext>
            </p:extLst>
          </p:nvPr>
        </p:nvGraphicFramePr>
        <p:xfrm>
          <a:off x="658907" y="3080671"/>
          <a:ext cx="10874187" cy="1572012"/>
        </p:xfrm>
        <a:graphic>
          <a:graphicData uri="http://schemas.openxmlformats.org/drawingml/2006/table">
            <a:tbl>
              <a:tblPr firstRow="1" bandRow="1">
                <a:tableStyleId>{7D5C62AF-0249-499E-94DC-1C10230A4837}</a:tableStyleId>
              </a:tblPr>
              <a:tblGrid>
                <a:gridCol w="1614294">
                  <a:extLst>
                    <a:ext uri="{9D8B030D-6E8A-4147-A177-3AD203B41FA5}">
                      <a16:colId xmlns:a16="http://schemas.microsoft.com/office/drawing/2014/main" val="13762617"/>
                    </a:ext>
                  </a:extLst>
                </a:gridCol>
                <a:gridCol w="2158990">
                  <a:extLst>
                    <a:ext uri="{9D8B030D-6E8A-4147-A177-3AD203B41FA5}">
                      <a16:colId xmlns:a16="http://schemas.microsoft.com/office/drawing/2014/main" val="416343911"/>
                    </a:ext>
                  </a:extLst>
                </a:gridCol>
                <a:gridCol w="2565040">
                  <a:extLst>
                    <a:ext uri="{9D8B030D-6E8A-4147-A177-3AD203B41FA5}">
                      <a16:colId xmlns:a16="http://schemas.microsoft.com/office/drawing/2014/main" val="384951807"/>
                    </a:ext>
                  </a:extLst>
                </a:gridCol>
                <a:gridCol w="2198606">
                  <a:extLst>
                    <a:ext uri="{9D8B030D-6E8A-4147-A177-3AD203B41FA5}">
                      <a16:colId xmlns:a16="http://schemas.microsoft.com/office/drawing/2014/main" val="692484764"/>
                    </a:ext>
                  </a:extLst>
                </a:gridCol>
                <a:gridCol w="1198338">
                  <a:extLst>
                    <a:ext uri="{9D8B030D-6E8A-4147-A177-3AD203B41FA5}">
                      <a16:colId xmlns:a16="http://schemas.microsoft.com/office/drawing/2014/main" val="760446288"/>
                    </a:ext>
                  </a:extLst>
                </a:gridCol>
                <a:gridCol w="1138919">
                  <a:extLst>
                    <a:ext uri="{9D8B030D-6E8A-4147-A177-3AD203B41FA5}">
                      <a16:colId xmlns:a16="http://schemas.microsoft.com/office/drawing/2014/main" val="2600374765"/>
                    </a:ext>
                  </a:extLst>
                </a:gridCol>
              </a:tblGrid>
              <a:tr h="52400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ontserrat Bold" pitchFamily="2" charset="0"/>
                        </a:rPr>
                        <a:t>Model</a:t>
                      </a:r>
                      <a:endParaRPr lang="en-GB" sz="2000" dirty="0">
                        <a:latin typeface="Montserrat Bo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Montserrat Bold" pitchFamily="2" charset="0"/>
                        </a:rPr>
                        <a:t>Jumlah</a:t>
                      </a:r>
                      <a:r>
                        <a:rPr lang="en-US" sz="2000" dirty="0">
                          <a:latin typeface="Montserrat Bold" pitchFamily="2" charset="0"/>
                        </a:rPr>
                        <a:t> Class</a:t>
                      </a:r>
                      <a:endParaRPr lang="en-GB" sz="2000" dirty="0">
                        <a:latin typeface="Montserrat Bo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Montserrat Bold" pitchFamily="2" charset="0"/>
                        </a:rPr>
                        <a:t>Jenis</a:t>
                      </a:r>
                      <a:r>
                        <a:rPr lang="en-US" sz="2000" dirty="0">
                          <a:latin typeface="Montserrat Bold" pitchFamily="2" charset="0"/>
                        </a:rPr>
                        <a:t> dataset</a:t>
                      </a:r>
                      <a:endParaRPr lang="en-GB" sz="2000" dirty="0">
                        <a:latin typeface="Montserrat Bo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Montserrat Bold" pitchFamily="2" charset="0"/>
                        </a:rPr>
                        <a:t>Jumlah</a:t>
                      </a:r>
                      <a:r>
                        <a:rPr lang="en-US" sz="2000" dirty="0">
                          <a:latin typeface="Montserrat Bold" pitchFamily="2" charset="0"/>
                        </a:rPr>
                        <a:t> Data</a:t>
                      </a:r>
                      <a:endParaRPr lang="en-GB" sz="2000" dirty="0">
                        <a:latin typeface="Montserrat Bo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Montserrat Bold" pitchFamily="2" charset="0"/>
                        </a:rPr>
                        <a:t>Presisi</a:t>
                      </a:r>
                      <a:endParaRPr lang="en-GB" sz="2000" dirty="0">
                        <a:latin typeface="Montserrat Bo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>
                          <a:latin typeface="Montserrat Bold" pitchFamily="2" charset="0"/>
                        </a:rPr>
                        <a:t>Recall</a:t>
                      </a:r>
                      <a:endParaRPr lang="en-GB" sz="2000" i="1" dirty="0">
                        <a:latin typeface="Montserrat Bo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02907"/>
                  </a:ext>
                </a:extLst>
              </a:tr>
              <a:tr h="524004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ontserrat Medium" pitchFamily="2" charset="0"/>
                        </a:rPr>
                        <a:t>ResNet50</a:t>
                      </a:r>
                      <a:endParaRPr lang="en-GB" sz="2000" dirty="0">
                        <a:latin typeface="Montserrat Medium" pitchFamily="2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ontserrat Medium" pitchFamily="2" charset="0"/>
                        </a:rPr>
                        <a:t>77</a:t>
                      </a:r>
                      <a:endParaRPr lang="en-GB" sz="2000" dirty="0">
                        <a:latin typeface="Montserrat Medium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Montserrat Medium" pitchFamily="2" charset="0"/>
                        </a:rPr>
                        <a:t>Tanpa</a:t>
                      </a:r>
                      <a:r>
                        <a:rPr lang="en-US" sz="2000" dirty="0">
                          <a:latin typeface="Montserrat Medium" pitchFamily="2" charset="0"/>
                        </a:rPr>
                        <a:t> Masker</a:t>
                      </a:r>
                      <a:endParaRPr lang="en-GB" sz="2000" dirty="0">
                        <a:latin typeface="Montserrat Medium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ontserrat Medium" pitchFamily="2" charset="0"/>
                        </a:rPr>
                        <a:t>90,000</a:t>
                      </a:r>
                      <a:endParaRPr lang="en-GB" sz="2000" dirty="0">
                        <a:latin typeface="Montserrat Medium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ontserrat Medium" pitchFamily="2" charset="0"/>
                        </a:rPr>
                        <a:t>89.7%</a:t>
                      </a:r>
                      <a:endParaRPr lang="en-GB" sz="2000" dirty="0">
                        <a:latin typeface="Montserrat Medium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ontserrat Medium" pitchFamily="2" charset="0"/>
                        </a:rPr>
                        <a:t>89.33%</a:t>
                      </a:r>
                      <a:endParaRPr lang="en-GB" sz="2000" dirty="0">
                        <a:latin typeface="Montserrat Medium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429115"/>
                  </a:ext>
                </a:extLst>
              </a:tr>
              <a:tr h="524004">
                <a:tc vMerge="1">
                  <a:txBody>
                    <a:bodyPr/>
                    <a:lstStyle/>
                    <a:p>
                      <a:pPr algn="ctr"/>
                      <a:endParaRPr lang="en-GB" sz="2000" dirty="0">
                        <a:latin typeface="Montserrat Medium" pitchFamily="2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GB" sz="2000" dirty="0">
                        <a:latin typeface="Montserrat Medium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Montserrat Medium" pitchFamily="2" charset="0"/>
                        </a:rPr>
                        <a:t>Dengan</a:t>
                      </a:r>
                      <a:r>
                        <a:rPr lang="en-US" sz="2000" dirty="0">
                          <a:latin typeface="Montserrat Medium" pitchFamily="2" charset="0"/>
                        </a:rPr>
                        <a:t> Masker</a:t>
                      </a:r>
                      <a:endParaRPr lang="en-GB" sz="2000" dirty="0">
                        <a:latin typeface="Montserrat Medium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ontserrat Medium" pitchFamily="2" charset="0"/>
                        </a:rPr>
                        <a:t>5,000</a:t>
                      </a:r>
                      <a:endParaRPr lang="en-GB" sz="2000" dirty="0">
                        <a:latin typeface="Montserrat Medium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ontserrat Medium" pitchFamily="2" charset="0"/>
                        </a:rPr>
                        <a:t>46%</a:t>
                      </a:r>
                      <a:endParaRPr lang="en-GB" sz="2000" dirty="0">
                        <a:latin typeface="Montserrat Medium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Montserrat Medium" pitchFamily="2" charset="0"/>
                        </a:rPr>
                        <a:t>47%</a:t>
                      </a:r>
                      <a:endParaRPr lang="en-GB" sz="2000" dirty="0">
                        <a:latin typeface="Montserrat Medium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3112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C5B3ED4-E9B7-8CB6-3159-E2CBA0FCB434}"/>
              </a:ext>
            </a:extLst>
          </p:cNvPr>
          <p:cNvSpPr txBox="1"/>
          <p:nvPr/>
        </p:nvSpPr>
        <p:spPr>
          <a:xfrm>
            <a:off x="658906" y="4652683"/>
            <a:ext cx="292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Sumber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(Mandal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dkk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., 2021)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F10EF-C4A5-E48F-BEDA-56F1F4F16535}"/>
              </a:ext>
            </a:extLst>
          </p:cNvPr>
          <p:cNvSpPr txBox="1"/>
          <p:nvPr/>
        </p:nvSpPr>
        <p:spPr>
          <a:xfrm>
            <a:off x="1588277" y="1854195"/>
            <a:ext cx="9015446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 err="1">
                <a:latin typeface="Montserrat Medium" pitchFamily="2" charset="0"/>
              </a:rPr>
              <a:t>Penelitian</a:t>
            </a:r>
            <a:r>
              <a:rPr lang="en-US" sz="1600" dirty="0">
                <a:latin typeface="Montserrat Medium" pitchFamily="2" charset="0"/>
              </a:rPr>
              <a:t> yang </a:t>
            </a:r>
            <a:r>
              <a:rPr lang="en-US" sz="1600" dirty="0" err="1">
                <a:latin typeface="Montserrat Medium" pitchFamily="2" charset="0"/>
              </a:rPr>
              <a:t>dilakukan</a:t>
            </a:r>
            <a:r>
              <a:rPr lang="en-US" sz="1600" dirty="0">
                <a:latin typeface="Montserrat Medium" pitchFamily="2" charset="0"/>
              </a:rPr>
              <a:t> oleh (Mandal </a:t>
            </a:r>
            <a:r>
              <a:rPr lang="en-US" sz="1600" dirty="0" err="1">
                <a:latin typeface="Montserrat Medium" pitchFamily="2" charset="0"/>
              </a:rPr>
              <a:t>dkk</a:t>
            </a:r>
            <a:r>
              <a:rPr lang="en-US" sz="1600" dirty="0">
                <a:latin typeface="Montserrat Medium" pitchFamily="2" charset="0"/>
              </a:rPr>
              <a:t>., 2021) </a:t>
            </a:r>
            <a:r>
              <a:rPr lang="en-US" sz="1600" dirty="0" err="1">
                <a:latin typeface="Montserrat Medium" pitchFamily="2" charset="0"/>
              </a:rPr>
              <a:t>untuk</a:t>
            </a:r>
            <a:r>
              <a:rPr lang="en-US" sz="1600" dirty="0">
                <a:latin typeface="Montserrat Medium" pitchFamily="2" charset="0"/>
              </a:rPr>
              <a:t> </a:t>
            </a:r>
            <a:r>
              <a:rPr lang="en-US" sz="1600" dirty="0" err="1">
                <a:latin typeface="Montserrat Medium" pitchFamily="2" charset="0"/>
              </a:rPr>
              <a:t>membuat</a:t>
            </a:r>
            <a:r>
              <a:rPr lang="en-US" sz="1600" dirty="0">
                <a:latin typeface="Montserrat Medium" pitchFamily="2" charset="0"/>
              </a:rPr>
              <a:t> model </a:t>
            </a:r>
            <a:r>
              <a:rPr lang="en-US" sz="1600" dirty="0" err="1">
                <a:latin typeface="Montserrat Medium" pitchFamily="2" charset="0"/>
              </a:rPr>
              <a:t>pengenalan</a:t>
            </a:r>
            <a:r>
              <a:rPr lang="en-US" sz="1600" dirty="0">
                <a:latin typeface="Montserrat Medium" pitchFamily="2" charset="0"/>
              </a:rPr>
              <a:t> </a:t>
            </a:r>
            <a:r>
              <a:rPr lang="en-US" sz="1600" dirty="0" err="1">
                <a:latin typeface="Montserrat Medium" pitchFamily="2" charset="0"/>
              </a:rPr>
              <a:t>wajah</a:t>
            </a:r>
            <a:r>
              <a:rPr lang="en-US" sz="1600" dirty="0">
                <a:latin typeface="Montserrat Medium" pitchFamily="2" charset="0"/>
              </a:rPr>
              <a:t> </a:t>
            </a:r>
            <a:r>
              <a:rPr lang="en-US" sz="1600" dirty="0" err="1">
                <a:latin typeface="Montserrat Medium" pitchFamily="2" charset="0"/>
              </a:rPr>
              <a:t>menggunakan</a:t>
            </a:r>
            <a:r>
              <a:rPr lang="en-US" sz="1600" dirty="0">
                <a:latin typeface="Montserrat Medium" pitchFamily="2" charset="0"/>
              </a:rPr>
              <a:t> </a:t>
            </a:r>
            <a:r>
              <a:rPr lang="en-US" sz="1600" dirty="0" err="1">
                <a:latin typeface="Montserrat Medium" pitchFamily="2" charset="0"/>
              </a:rPr>
              <a:t>arsitektur</a:t>
            </a:r>
            <a:r>
              <a:rPr lang="en-US" sz="1600" dirty="0">
                <a:latin typeface="Montserrat Medium" pitchFamily="2" charset="0"/>
              </a:rPr>
              <a:t> ResNet50</a:t>
            </a:r>
            <a:endParaRPr lang="en-GB" sz="1600" dirty="0">
              <a:latin typeface="Montserra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45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3159451" y="834900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Pembahasan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345;g261d1c19512_0_71">
            <a:extLst>
              <a:ext uri="{FF2B5EF4-FFF2-40B4-BE49-F238E27FC236}">
                <a16:creationId xmlns:a16="http://schemas.microsoft.com/office/drawing/2014/main" id="{5A329912-BAA3-019A-047F-0BD5AB0CF218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F10EF-C4A5-E48F-BEDA-56F1F4F16535}"/>
              </a:ext>
            </a:extLst>
          </p:cNvPr>
          <p:cNvSpPr txBox="1"/>
          <p:nvPr/>
        </p:nvSpPr>
        <p:spPr>
          <a:xfrm>
            <a:off x="1588277" y="1569740"/>
            <a:ext cx="9015446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 err="1">
                <a:latin typeface="Montserrat Medium" pitchFamily="2" charset="0"/>
              </a:rPr>
              <a:t>Percobaan</a:t>
            </a:r>
            <a:r>
              <a:rPr lang="en-US" sz="1600" dirty="0">
                <a:latin typeface="Montserrat Medium" pitchFamily="2" charset="0"/>
              </a:rPr>
              <a:t> yang </a:t>
            </a:r>
            <a:r>
              <a:rPr lang="en-US" sz="1600" dirty="0" err="1">
                <a:latin typeface="Montserrat Medium" pitchFamily="2" charset="0"/>
              </a:rPr>
              <a:t>telah</a:t>
            </a:r>
            <a:r>
              <a:rPr lang="en-US" sz="1600" dirty="0">
                <a:latin typeface="Montserrat Medium" pitchFamily="2" charset="0"/>
              </a:rPr>
              <a:t> </a:t>
            </a:r>
            <a:r>
              <a:rPr lang="en-US" sz="1600" dirty="0" err="1">
                <a:latin typeface="Montserrat Medium" pitchFamily="2" charset="0"/>
              </a:rPr>
              <a:t>dilakukan</a:t>
            </a:r>
            <a:r>
              <a:rPr lang="en-US" sz="1600" dirty="0">
                <a:latin typeface="Montserrat Medium" pitchFamily="2" charset="0"/>
              </a:rPr>
              <a:t> </a:t>
            </a:r>
            <a:r>
              <a:rPr lang="en-US" sz="1600" dirty="0" err="1">
                <a:latin typeface="Montserrat Medium" pitchFamily="2" charset="0"/>
              </a:rPr>
              <a:t>dengan</a:t>
            </a:r>
            <a:r>
              <a:rPr lang="en-US" sz="1600" dirty="0">
                <a:latin typeface="Montserrat Medium" pitchFamily="2" charset="0"/>
              </a:rPr>
              <a:t> </a:t>
            </a:r>
            <a:r>
              <a:rPr lang="en-US" sz="1600" dirty="0" err="1">
                <a:latin typeface="Montserrat Medium" pitchFamily="2" charset="0"/>
              </a:rPr>
              <a:t>mengubah</a:t>
            </a:r>
            <a:r>
              <a:rPr lang="en-US" sz="1600" dirty="0">
                <a:latin typeface="Montserrat Medium" pitchFamily="2" charset="0"/>
              </a:rPr>
              <a:t> </a:t>
            </a:r>
            <a:r>
              <a:rPr lang="en-US" sz="1600" dirty="0" err="1">
                <a:latin typeface="Montserrat Medium" pitchFamily="2" charset="0"/>
              </a:rPr>
              <a:t>jumlah</a:t>
            </a:r>
            <a:r>
              <a:rPr lang="en-US" sz="1600" dirty="0">
                <a:latin typeface="Montserrat Medium" pitchFamily="2" charset="0"/>
              </a:rPr>
              <a:t> </a:t>
            </a:r>
            <a:r>
              <a:rPr lang="en-US" sz="1600" i="1" dirty="0">
                <a:latin typeface="Montserrat Medium" pitchFamily="2" charset="0"/>
              </a:rPr>
              <a:t>class</a:t>
            </a:r>
            <a:r>
              <a:rPr lang="en-US" sz="1600" dirty="0">
                <a:latin typeface="Montserrat Medium" pitchFamily="2" charset="0"/>
              </a:rPr>
              <a:t> dan data yang </a:t>
            </a:r>
            <a:r>
              <a:rPr lang="en-US" sz="1600" dirty="0" err="1">
                <a:latin typeface="Montserrat Medium" pitchFamily="2" charset="0"/>
              </a:rPr>
              <a:t>digunakan</a:t>
            </a:r>
            <a:r>
              <a:rPr lang="en-US" sz="1600" dirty="0">
                <a:latin typeface="Montserrat Medium" pitchFamily="2" charset="0"/>
              </a:rPr>
              <a:t> </a:t>
            </a:r>
            <a:r>
              <a:rPr lang="en-US" sz="1600" dirty="0" err="1">
                <a:latin typeface="Montserrat Medium" pitchFamily="2" charset="0"/>
              </a:rPr>
              <a:t>menggunakan</a:t>
            </a:r>
            <a:r>
              <a:rPr lang="en-US" sz="1600" dirty="0">
                <a:latin typeface="Montserrat Medium" pitchFamily="2" charset="0"/>
              </a:rPr>
              <a:t> </a:t>
            </a:r>
            <a:r>
              <a:rPr lang="en-US" sz="1600" dirty="0" err="1">
                <a:latin typeface="Montserrat Medium" pitchFamily="2" charset="0"/>
              </a:rPr>
              <a:t>augmentasi</a:t>
            </a:r>
            <a:endParaRPr lang="en-GB" sz="1600" dirty="0">
              <a:latin typeface="Montserrat Medium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230FE-0FA7-9B0E-D976-7D162A104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154" y="2669983"/>
            <a:ext cx="8443692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55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3159451" y="834900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Pembahasan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345;g261d1c19512_0_71">
            <a:extLst>
              <a:ext uri="{FF2B5EF4-FFF2-40B4-BE49-F238E27FC236}">
                <a16:creationId xmlns:a16="http://schemas.microsoft.com/office/drawing/2014/main" id="{5A329912-BAA3-019A-047F-0BD5AB0CF218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F10EF-C4A5-E48F-BEDA-56F1F4F16535}"/>
              </a:ext>
            </a:extLst>
          </p:cNvPr>
          <p:cNvSpPr txBox="1"/>
          <p:nvPr/>
        </p:nvSpPr>
        <p:spPr>
          <a:xfrm>
            <a:off x="1588277" y="1569740"/>
            <a:ext cx="9015446" cy="78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 err="1">
                <a:latin typeface="Montserrat Medium" pitchFamily="2" charset="0"/>
              </a:rPr>
              <a:t>Percobaan</a:t>
            </a:r>
            <a:r>
              <a:rPr lang="en-US" sz="1600" dirty="0">
                <a:latin typeface="Montserrat Medium" pitchFamily="2" charset="0"/>
              </a:rPr>
              <a:t> lain yang </a:t>
            </a:r>
            <a:r>
              <a:rPr lang="en-US" sz="1600" dirty="0" err="1">
                <a:latin typeface="Montserrat Medium" pitchFamily="2" charset="0"/>
              </a:rPr>
              <a:t>dilakukan</a:t>
            </a:r>
            <a:r>
              <a:rPr lang="en-US" sz="1600" dirty="0">
                <a:latin typeface="Montserrat Medium" pitchFamily="2" charset="0"/>
              </a:rPr>
              <a:t> </a:t>
            </a:r>
            <a:r>
              <a:rPr lang="en-US" sz="1600" dirty="0" err="1">
                <a:latin typeface="Montserrat Medium" pitchFamily="2" charset="0"/>
              </a:rPr>
              <a:t>dengan</a:t>
            </a:r>
            <a:r>
              <a:rPr lang="en-US" sz="1600" dirty="0">
                <a:latin typeface="Montserrat Medium" pitchFamily="2" charset="0"/>
              </a:rPr>
              <a:t> </a:t>
            </a:r>
            <a:r>
              <a:rPr lang="en-US" sz="1600" dirty="0" err="1">
                <a:latin typeface="Montserrat Medium" pitchFamily="2" charset="0"/>
              </a:rPr>
              <a:t>menggunakan</a:t>
            </a:r>
            <a:r>
              <a:rPr lang="en-US" sz="1600" dirty="0">
                <a:latin typeface="Montserrat Medium" pitchFamily="2" charset="0"/>
              </a:rPr>
              <a:t> dataset yang </a:t>
            </a:r>
            <a:r>
              <a:rPr lang="en-US" sz="1600" dirty="0" err="1">
                <a:latin typeface="Montserrat Medium" pitchFamily="2" charset="0"/>
              </a:rPr>
              <a:t>sama</a:t>
            </a:r>
            <a:r>
              <a:rPr lang="en-US" sz="1600" dirty="0">
                <a:latin typeface="Montserrat Medium" pitchFamily="2" charset="0"/>
              </a:rPr>
              <a:t> pada model </a:t>
            </a:r>
            <a:r>
              <a:rPr lang="en-US" sz="1600" dirty="0" err="1">
                <a:latin typeface="Montserrat Medium" pitchFamily="2" charset="0"/>
              </a:rPr>
              <a:t>dengan</a:t>
            </a:r>
            <a:r>
              <a:rPr lang="en-US" sz="1600" dirty="0">
                <a:latin typeface="Montserrat Medium" pitchFamily="2" charset="0"/>
              </a:rPr>
              <a:t> </a:t>
            </a:r>
            <a:r>
              <a:rPr lang="en-US" sz="1600" dirty="0" err="1">
                <a:latin typeface="Montserrat Medium" pitchFamily="2" charset="0"/>
              </a:rPr>
              <a:t>arsitektur</a:t>
            </a:r>
            <a:r>
              <a:rPr lang="en-US" sz="1600" dirty="0">
                <a:latin typeface="Montserrat Medium" pitchFamily="2" charset="0"/>
              </a:rPr>
              <a:t> InceptionResnetV2</a:t>
            </a:r>
            <a:endParaRPr lang="en-GB" sz="1600" dirty="0">
              <a:latin typeface="Montserrat Medium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2EF8C-EF76-A5A3-276A-1B7D3BC8E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591" y="3869786"/>
            <a:ext cx="2563514" cy="2794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778093-F051-C863-12D3-9CF0CF9AD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62899"/>
            <a:ext cx="2544403" cy="2801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472930-FE0A-FE13-28D4-78FE20DEC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858" y="2645519"/>
            <a:ext cx="7548284" cy="9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6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3159451" y="834900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Pembahasan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345;g261d1c19512_0_71">
            <a:extLst>
              <a:ext uri="{FF2B5EF4-FFF2-40B4-BE49-F238E27FC236}">
                <a16:creationId xmlns:a16="http://schemas.microsoft.com/office/drawing/2014/main" id="{5A329912-BAA3-019A-047F-0BD5AB0CF218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F10EF-C4A5-E48F-BEDA-56F1F4F16535}"/>
              </a:ext>
            </a:extLst>
          </p:cNvPr>
          <p:cNvSpPr txBox="1"/>
          <p:nvPr/>
        </p:nvSpPr>
        <p:spPr>
          <a:xfrm>
            <a:off x="878541" y="2485536"/>
            <a:ext cx="10434918" cy="188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err="1">
                <a:latin typeface="Montserrat Medium" pitchFamily="2" charset="0"/>
              </a:rPr>
              <a:t>Berdasarkan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seluruh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percobaan</a:t>
            </a:r>
            <a:r>
              <a:rPr lang="en-US" sz="2000" dirty="0">
                <a:latin typeface="Montserrat Medium" pitchFamily="2" charset="0"/>
              </a:rPr>
              <a:t> yang </a:t>
            </a:r>
            <a:r>
              <a:rPr lang="en-US" sz="2000" dirty="0" err="1">
                <a:latin typeface="Montserrat Medium" pitchFamily="2" charset="0"/>
              </a:rPr>
              <a:t>telah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dilakukan</a:t>
            </a:r>
            <a:r>
              <a:rPr lang="en-US" sz="2000" dirty="0">
                <a:latin typeface="Montserrat Medium" pitchFamily="2" charset="0"/>
              </a:rPr>
              <a:t> dan </a:t>
            </a:r>
            <a:r>
              <a:rPr lang="en-US" sz="2000" dirty="0" err="1">
                <a:latin typeface="Montserrat Medium" pitchFamily="2" charset="0"/>
              </a:rPr>
              <a:t>penelitian</a:t>
            </a:r>
            <a:r>
              <a:rPr lang="en-US" sz="2000" dirty="0">
                <a:latin typeface="Montserrat Medium" pitchFamily="2" charset="0"/>
              </a:rPr>
              <a:t> yang </a:t>
            </a:r>
            <a:r>
              <a:rPr lang="en-US" sz="2000" dirty="0" err="1">
                <a:latin typeface="Montserrat Medium" pitchFamily="2" charset="0"/>
              </a:rPr>
              <a:t>dilakukan</a:t>
            </a:r>
            <a:r>
              <a:rPr lang="en-US" sz="2000" dirty="0">
                <a:latin typeface="Montserrat Medium" pitchFamily="2" charset="0"/>
              </a:rPr>
              <a:t> oleh (Mandal </a:t>
            </a:r>
            <a:r>
              <a:rPr lang="en-US" sz="2000" dirty="0" err="1">
                <a:latin typeface="Montserrat Medium" pitchFamily="2" charset="0"/>
              </a:rPr>
              <a:t>dkk</a:t>
            </a:r>
            <a:r>
              <a:rPr lang="en-US" sz="2000" dirty="0">
                <a:latin typeface="Montserrat Medium" pitchFamily="2" charset="0"/>
              </a:rPr>
              <a:t>., 2021), </a:t>
            </a:r>
            <a:r>
              <a:rPr lang="en-US" sz="2000" dirty="0" err="1">
                <a:latin typeface="Montserrat Medium" pitchFamily="2" charset="0"/>
              </a:rPr>
              <a:t>menunjukkan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bahwa</a:t>
            </a:r>
            <a:r>
              <a:rPr lang="en-US" sz="2000" dirty="0">
                <a:latin typeface="Montserrat Medium" pitchFamily="2" charset="0"/>
              </a:rPr>
              <a:t> model </a:t>
            </a:r>
            <a:r>
              <a:rPr lang="en-US" sz="2000" dirty="0" err="1">
                <a:latin typeface="Montserrat Medium" pitchFamily="2" charset="0"/>
              </a:rPr>
              <a:t>dengan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arsitektur</a:t>
            </a:r>
            <a:r>
              <a:rPr lang="en-US" sz="2000" dirty="0">
                <a:latin typeface="Montserrat Medium" pitchFamily="2" charset="0"/>
              </a:rPr>
              <a:t> ResNet50 dan ResNet101 </a:t>
            </a:r>
            <a:r>
              <a:rPr lang="en-US" sz="2000" dirty="0" err="1">
                <a:latin typeface="Montserrat Medium" pitchFamily="2" charset="0"/>
              </a:rPr>
              <a:t>memerlukan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jumlah</a:t>
            </a:r>
            <a:r>
              <a:rPr lang="en-US" sz="2000" dirty="0">
                <a:latin typeface="Montserrat Medium" pitchFamily="2" charset="0"/>
              </a:rPr>
              <a:t> data yang </a:t>
            </a:r>
            <a:r>
              <a:rPr lang="en-US" sz="2000" dirty="0" err="1">
                <a:latin typeface="Montserrat Medium" pitchFamily="2" charset="0"/>
              </a:rPr>
              <a:t>semakin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banyak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untuk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jumlah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i="1" dirty="0">
                <a:latin typeface="Montserrat Medium" pitchFamily="2" charset="0"/>
              </a:rPr>
              <a:t>class </a:t>
            </a:r>
            <a:r>
              <a:rPr lang="en-US" sz="2000" dirty="0">
                <a:latin typeface="Montserrat Medium" pitchFamily="2" charset="0"/>
              </a:rPr>
              <a:t>yang </a:t>
            </a:r>
            <a:r>
              <a:rPr lang="en-US" sz="2000" dirty="0" err="1">
                <a:latin typeface="Montserrat Medium" pitchFamily="2" charset="0"/>
              </a:rPr>
              <a:t>semakin</a:t>
            </a:r>
            <a:r>
              <a:rPr lang="en-US" sz="2000" dirty="0">
                <a:latin typeface="Montserrat Medium" pitchFamily="2" charset="0"/>
              </a:rPr>
              <a:t> </a:t>
            </a:r>
            <a:r>
              <a:rPr lang="en-US" sz="2000" dirty="0" err="1">
                <a:latin typeface="Montserrat Medium" pitchFamily="2" charset="0"/>
              </a:rPr>
              <a:t>banyak</a:t>
            </a:r>
            <a:r>
              <a:rPr lang="en-US" sz="2000" dirty="0">
                <a:latin typeface="Montserrat Medium" pitchFamily="2" charset="0"/>
              </a:rPr>
              <a:t> pula.</a:t>
            </a:r>
            <a:endParaRPr lang="en-GB" sz="2000" dirty="0">
              <a:latin typeface="Montserra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10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5"/>
          <p:cNvGrpSpPr/>
          <p:nvPr/>
        </p:nvGrpSpPr>
        <p:grpSpPr>
          <a:xfrm>
            <a:off x="748393" y="1363436"/>
            <a:ext cx="4762500" cy="3610553"/>
            <a:chOff x="6262007" y="1600200"/>
            <a:chExt cx="4762500" cy="3610553"/>
          </a:xfrm>
        </p:grpSpPr>
        <p:pic>
          <p:nvPicPr>
            <p:cNvPr id="123" name="Google Shape;123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057344" y="1600200"/>
              <a:ext cx="3171825" cy="3171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5"/>
            <p:cNvSpPr txBox="1"/>
            <p:nvPr/>
          </p:nvSpPr>
          <p:spPr>
            <a:xfrm>
              <a:off x="6262007" y="4841421"/>
              <a:ext cx="47625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QR Code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5"/>
          <p:cNvGrpSpPr/>
          <p:nvPr/>
        </p:nvGrpSpPr>
        <p:grpSpPr>
          <a:xfrm>
            <a:off x="6776357" y="2822904"/>
            <a:ext cx="4042000" cy="3137025"/>
            <a:chOff x="6768193" y="3192236"/>
            <a:chExt cx="4042000" cy="3137025"/>
          </a:xfrm>
        </p:grpSpPr>
        <p:pic>
          <p:nvPicPr>
            <p:cNvPr id="126" name="Google Shape;126;p5" descr="Free Person Holding White Rectangular Card Stock Phot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81119" y="3192236"/>
              <a:ext cx="4029074" cy="2686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5"/>
            <p:cNvSpPr txBox="1"/>
            <p:nvPr/>
          </p:nvSpPr>
          <p:spPr>
            <a:xfrm>
              <a:off x="6768193" y="5959929"/>
              <a:ext cx="40249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Kartu RFID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5"/>
          <p:cNvSpPr txBox="1"/>
          <p:nvPr/>
        </p:nvSpPr>
        <p:spPr>
          <a:xfrm>
            <a:off x="57148" y="6492875"/>
            <a:ext cx="31024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Gambar: pexels.com</a:t>
            </a:r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9780814" y="267154"/>
            <a:ext cx="2332264" cy="49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Montserrat SemiBold"/>
              <a:buNone/>
            </a:pPr>
            <a:r>
              <a:rPr lang="en-US" sz="20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I. Pendahuluan</a:t>
            </a:r>
            <a:endParaRPr sz="20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3752170" y="416380"/>
            <a:ext cx="4687660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6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LATAR BELAKANG</a:t>
            </a:r>
            <a:endParaRPr sz="3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3159451" y="834900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 err="1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Simpulan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345;g261d1c19512_0_71">
            <a:extLst>
              <a:ext uri="{FF2B5EF4-FFF2-40B4-BE49-F238E27FC236}">
                <a16:creationId xmlns:a16="http://schemas.microsoft.com/office/drawing/2014/main" id="{5A329912-BAA3-019A-047F-0BD5AB0CF218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F10EF-C4A5-E48F-BEDA-56F1F4F16535}"/>
              </a:ext>
            </a:extLst>
          </p:cNvPr>
          <p:cNvSpPr txBox="1"/>
          <p:nvPr/>
        </p:nvSpPr>
        <p:spPr>
          <a:xfrm>
            <a:off x="878541" y="1786289"/>
            <a:ext cx="10434918" cy="4205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Simpulan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dari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penelitian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yang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telah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dilakukan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sebagai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berikut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:</a:t>
            </a:r>
            <a:endParaRPr lang="en-GB" sz="1600" dirty="0">
              <a:effectLst/>
              <a:latin typeface="Montserrat Medium" pitchFamily="2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Penelitian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ini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berhasil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membuat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model CNN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dengan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arsitektur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ResNet50 dan ResNet101,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namun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model yang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dibuat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hanya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mendapatkan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akurasi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sebesar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60% pada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saat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pengujian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.</a:t>
            </a:r>
            <a:endParaRPr lang="en-GB" sz="1600" dirty="0">
              <a:effectLst/>
              <a:latin typeface="Montserrat Medium" pitchFamily="2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Nilai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akurasi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model yang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kurang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baik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pada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pengujian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diduga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karena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jumlah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i="1" dirty="0">
                <a:effectLst/>
                <a:latin typeface="Montserrat Medium" pitchFamily="2" charset="0"/>
                <a:ea typeface="Calibri" panose="020F0502020204030204" pitchFamily="34" charset="0"/>
              </a:rPr>
              <a:t>dataset training 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yang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digunakan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masih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sangat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sedikit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.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Jumlah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data yang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diperlukan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dalam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membangun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model CNN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dengan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arsitektur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ResNet50 dan ResNet101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berbanding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lurus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dengan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jumlah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i="1" dirty="0">
                <a:effectLst/>
                <a:latin typeface="Montserrat Medium" pitchFamily="2" charset="0"/>
                <a:ea typeface="Calibri" panose="020F0502020204030204" pitchFamily="34" charset="0"/>
              </a:rPr>
              <a:t>class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yang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digunakan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.</a:t>
            </a:r>
            <a:endParaRPr lang="en-GB" sz="1600" dirty="0">
              <a:latin typeface="Montserrat Medium" pitchFamily="2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Penelitian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ini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juga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telah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berhasil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membuat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i="1" dirty="0">
                <a:effectLst/>
                <a:latin typeface="Montserrat Medium" pitchFamily="2" charset="0"/>
                <a:ea typeface="Calibri" panose="020F0502020204030204" pitchFamily="34" charset="0"/>
              </a:rPr>
              <a:t>web service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yang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dapat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digunakan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menjadi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perantara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model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dengan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aplikasi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i="1" dirty="0">
                <a:effectLst/>
                <a:latin typeface="Montserrat Medium" pitchFamily="2" charset="0"/>
                <a:ea typeface="Calibri" panose="020F0502020204030204" pitchFamily="34" charset="0"/>
              </a:rPr>
              <a:t>client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untuk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melakukan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prediksi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pengenalan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wajah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untuk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sistem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effectLst/>
                <a:latin typeface="Montserrat Medium" pitchFamily="2" charset="0"/>
                <a:ea typeface="Calibri" panose="020F0502020204030204" pitchFamily="34" charset="0"/>
              </a:rPr>
              <a:t>presensi</a:t>
            </a:r>
            <a:r>
              <a:rPr lang="en-US" sz="1600" dirty="0">
                <a:effectLst/>
                <a:latin typeface="Montserrat Medium" pitchFamily="2" charset="0"/>
                <a:ea typeface="Calibri" panose="020F0502020204030204" pitchFamily="34" charset="0"/>
              </a:rPr>
              <a:t>.</a:t>
            </a:r>
            <a:endParaRPr lang="en-GB" sz="1800" dirty="0">
              <a:latin typeface="Montserra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71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61d1c19512_0_86"/>
          <p:cNvSpPr txBox="1"/>
          <p:nvPr/>
        </p:nvSpPr>
        <p:spPr>
          <a:xfrm>
            <a:off x="3159451" y="834900"/>
            <a:ext cx="5873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000" dirty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Saran</a:t>
            </a:r>
            <a:endParaRPr sz="30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" name="Google Shape;345;g261d1c19512_0_71">
            <a:extLst>
              <a:ext uri="{FF2B5EF4-FFF2-40B4-BE49-F238E27FC236}">
                <a16:creationId xmlns:a16="http://schemas.microsoft.com/office/drawing/2014/main" id="{5A329912-BAA3-019A-047F-0BD5AB0CF218}"/>
              </a:ext>
            </a:extLst>
          </p:cNvPr>
          <p:cNvSpPr txBox="1">
            <a:spLocks/>
          </p:cNvSpPr>
          <p:nvPr/>
        </p:nvSpPr>
        <p:spPr>
          <a:xfrm>
            <a:off x="8770950" y="391200"/>
            <a:ext cx="32994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  <a:defRPr sz="36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300000"/>
            </a:pPr>
            <a:r>
              <a:rPr lang="en-US" sz="2000">
                <a:solidFill>
                  <a:srgbClr val="7F7F7F"/>
                </a:solidFill>
              </a:rPr>
              <a:t>IV. Hasil Penelitian</a:t>
            </a:r>
            <a:endParaRPr lang="en-US" sz="2000" dirty="0">
              <a:solidFill>
                <a:srgbClr val="7F7F7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F10EF-C4A5-E48F-BEDA-56F1F4F16535}"/>
              </a:ext>
            </a:extLst>
          </p:cNvPr>
          <p:cNvSpPr txBox="1"/>
          <p:nvPr/>
        </p:nvSpPr>
        <p:spPr>
          <a:xfrm>
            <a:off x="878541" y="1786289"/>
            <a:ext cx="10434918" cy="341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GB" sz="1800" dirty="0">
                <a:latin typeface="Montserrat Medium" pitchFamily="2" charset="0"/>
              </a:rPr>
              <a:t>Saran yang </a:t>
            </a:r>
            <a:r>
              <a:rPr lang="en-GB" sz="1800" dirty="0" err="1">
                <a:latin typeface="Montserrat Medium" pitchFamily="2" charset="0"/>
              </a:rPr>
              <a:t>dapat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diberikan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untuk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melanjutkan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penelitian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ini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sebagai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berikut</a:t>
            </a:r>
            <a:r>
              <a:rPr lang="en-GB" sz="1800" dirty="0">
                <a:latin typeface="Montserrat Medium" pitchFamily="2" charset="0"/>
              </a:rPr>
              <a:t>:</a:t>
            </a:r>
          </a:p>
          <a:p>
            <a:pPr marL="342900" indent="-342900" algn="just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GB" sz="1800" dirty="0" err="1">
                <a:latin typeface="Montserrat Medium" pitchFamily="2" charset="0"/>
              </a:rPr>
              <a:t>Melanjutkan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pengembangan</a:t>
            </a:r>
            <a:r>
              <a:rPr lang="en-GB" sz="1800" dirty="0">
                <a:latin typeface="Montserrat Medium" pitchFamily="2" charset="0"/>
              </a:rPr>
              <a:t> model CNN </a:t>
            </a:r>
            <a:r>
              <a:rPr lang="en-GB" sz="1800" dirty="0" err="1">
                <a:latin typeface="Montserrat Medium" pitchFamily="2" charset="0"/>
              </a:rPr>
              <a:t>dengan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arsitektur</a:t>
            </a:r>
            <a:r>
              <a:rPr lang="en-GB" sz="1800" dirty="0">
                <a:latin typeface="Montserrat Medium" pitchFamily="2" charset="0"/>
              </a:rPr>
              <a:t> ResNet50 dan ResNet101 </a:t>
            </a:r>
            <a:r>
              <a:rPr lang="en-GB" sz="1800" dirty="0" err="1">
                <a:latin typeface="Montserrat Medium" pitchFamily="2" charset="0"/>
              </a:rPr>
              <a:t>dengan</a:t>
            </a:r>
            <a:r>
              <a:rPr lang="en-GB" sz="1800" dirty="0">
                <a:latin typeface="Montserrat Medium" pitchFamily="2" charset="0"/>
              </a:rPr>
              <a:t> dataset yang </a:t>
            </a:r>
            <a:r>
              <a:rPr lang="en-GB" sz="1800" dirty="0" err="1">
                <a:latin typeface="Montserrat Medium" pitchFamily="2" charset="0"/>
              </a:rPr>
              <a:t>lebih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banyak</a:t>
            </a:r>
            <a:r>
              <a:rPr lang="en-GB" sz="1800" dirty="0">
                <a:latin typeface="Montserrat Medium" pitchFamily="2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GB" sz="1800" dirty="0" err="1">
                <a:latin typeface="Montserrat Medium" pitchFamily="2" charset="0"/>
              </a:rPr>
              <a:t>Mengembangkan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sistem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presensi</a:t>
            </a:r>
            <a:r>
              <a:rPr lang="en-GB" sz="1800" dirty="0">
                <a:latin typeface="Montserrat Medium" pitchFamily="2" charset="0"/>
              </a:rPr>
              <a:t> yang </a:t>
            </a:r>
            <a:r>
              <a:rPr lang="en-GB" sz="1800" dirty="0" err="1">
                <a:latin typeface="Montserrat Medium" pitchFamily="2" charset="0"/>
              </a:rPr>
              <a:t>dapat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menjadi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antarmuka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pengguna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untuk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melakukan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pengenalan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wajah</a:t>
            </a:r>
            <a:r>
              <a:rPr lang="en-GB" sz="1800" dirty="0">
                <a:latin typeface="Montserrat Medium" pitchFamily="2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GB" sz="1800" dirty="0" err="1">
                <a:latin typeface="Montserrat Medium" pitchFamily="2" charset="0"/>
              </a:rPr>
              <a:t>Mengembangkan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kamera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berbasis</a:t>
            </a:r>
            <a:r>
              <a:rPr lang="en-GB" sz="1800" dirty="0">
                <a:latin typeface="Montserrat Medium" pitchFamily="2" charset="0"/>
              </a:rPr>
              <a:t> Internet of Things yang </a:t>
            </a:r>
            <a:r>
              <a:rPr lang="en-GB" sz="1800" dirty="0" err="1">
                <a:latin typeface="Montserrat Medium" pitchFamily="2" charset="0"/>
              </a:rPr>
              <a:t>dapat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mendukung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sistem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presensi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untuk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melakukan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pencatatan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kehadiran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secara</a:t>
            </a:r>
            <a:r>
              <a:rPr lang="en-GB" sz="1800" dirty="0">
                <a:latin typeface="Montserrat Medium" pitchFamily="2" charset="0"/>
              </a:rPr>
              <a:t> </a:t>
            </a:r>
            <a:r>
              <a:rPr lang="en-GB" sz="1800" dirty="0" err="1">
                <a:latin typeface="Montserrat Medium" pitchFamily="2" charset="0"/>
              </a:rPr>
              <a:t>otomatis</a:t>
            </a:r>
            <a:r>
              <a:rPr lang="en-GB" sz="1800" dirty="0">
                <a:latin typeface="Montserrat Medium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122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"/>
          <p:cNvSpPr txBox="1">
            <a:spLocks noGrp="1"/>
          </p:cNvSpPr>
          <p:nvPr>
            <p:ph type="title"/>
          </p:nvPr>
        </p:nvSpPr>
        <p:spPr>
          <a:xfrm>
            <a:off x="838200" y="3011487"/>
            <a:ext cx="10515600" cy="8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</a:pPr>
            <a:r>
              <a:rPr lang="en-US" sz="7100" b="1" dirty="0" err="1">
                <a:latin typeface="Montserrat"/>
                <a:ea typeface="Montserrat"/>
                <a:cs typeface="Montserrat"/>
                <a:sym typeface="Montserrat"/>
              </a:rPr>
              <a:t>Terima</a:t>
            </a:r>
            <a:r>
              <a:rPr lang="en-US" sz="7100" b="1" dirty="0">
                <a:latin typeface="Montserrat"/>
                <a:ea typeface="Montserrat"/>
                <a:cs typeface="Montserrat"/>
                <a:sym typeface="Montserrat"/>
              </a:rPr>
              <a:t> Kasih</a:t>
            </a:r>
            <a:endParaRPr sz="71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223157" y="2081479"/>
            <a:ext cx="11745686" cy="1694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SemiBold"/>
              <a:buNone/>
            </a:pPr>
            <a:r>
              <a:rPr lang="en-US" sz="3600" dirty="0">
                <a:latin typeface="Montserrat SemiBold"/>
                <a:ea typeface="Montserrat SemiBold"/>
                <a:cs typeface="Montserrat SemiBold"/>
                <a:sym typeface="Montserrat SemiBold"/>
              </a:rPr>
              <a:t>IMPLEMENTASI ARSITEKTUR RESNET50 DAN RESNET101 PADA SISTEM KEHADIRAN BERBASIS </a:t>
            </a:r>
            <a:r>
              <a:rPr lang="en-US" sz="3600" i="1" dirty="0">
                <a:latin typeface="Montserrat SemiBold"/>
                <a:ea typeface="Montserrat SemiBold"/>
                <a:cs typeface="Montserrat SemiBold"/>
                <a:sym typeface="Montserrat SemiBold"/>
              </a:rPr>
              <a:t>FACE RECOGNITION</a:t>
            </a:r>
            <a:endParaRPr sz="36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1524000" y="4098471"/>
            <a:ext cx="9144000" cy="82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Montserrat SemiBold"/>
                <a:ea typeface="Montserrat SemiBold"/>
                <a:cs typeface="Montserrat SemiBold"/>
                <a:sym typeface="Montserrat SemiBold"/>
              </a:rPr>
              <a:t>ERVAN CHODRY (2017051001)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/>
              <a:t>SENIN, </a:t>
            </a:r>
            <a:r>
              <a:rPr lang="en-US" sz="2000"/>
              <a:t>15 JANUARI 2024</a:t>
            </a:r>
            <a:endParaRPr sz="2000" dirty="0"/>
          </a:p>
        </p:txBody>
      </p:sp>
      <p:graphicFrame>
        <p:nvGraphicFramePr>
          <p:cNvPr id="88" name="Google Shape;88;p1"/>
          <p:cNvGraphicFramePr/>
          <p:nvPr/>
        </p:nvGraphicFramePr>
        <p:xfrm>
          <a:off x="940636" y="5131531"/>
          <a:ext cx="10310175" cy="1387925"/>
        </p:xfrm>
        <a:graphic>
          <a:graphicData uri="http://schemas.openxmlformats.org/drawingml/2006/table">
            <a:tbl>
              <a:tblPr firstRow="1" bandRow="1">
                <a:noFill/>
                <a:tableStyleId>{CF84FDAC-F5BA-47CA-BA20-BC1F66242423}</a:tableStyleId>
              </a:tblPr>
              <a:tblGrid>
                <a:gridCol w="307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87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Pembimbing Utama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Anie Rose Irawati, S.T. M.Cs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19791031 200604 2 002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Pembimbing II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Dewi Asiah Shofiana, S.Komp., M.Kom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19950929 20201 2 2030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Pembahas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Didik Kurniawan, S.Si., M.T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19800419 200501 1 004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9" name="Google Shape;89;p1"/>
          <p:cNvSpPr txBox="1"/>
          <p:nvPr/>
        </p:nvSpPr>
        <p:spPr>
          <a:xfrm>
            <a:off x="1524000" y="1482416"/>
            <a:ext cx="9144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SEMINAR </a:t>
            </a:r>
            <a:r>
              <a:rPr lang="en-US" sz="2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HASIL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PENELITIAN</a:t>
            </a:r>
            <a:endParaRPr sz="1800" b="1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0" name="Google Shape;90;p1"/>
          <p:cNvGrpSpPr/>
          <p:nvPr/>
        </p:nvGrpSpPr>
        <p:grpSpPr>
          <a:xfrm>
            <a:off x="5138489" y="257392"/>
            <a:ext cx="1915021" cy="859711"/>
            <a:chOff x="5093988" y="54047"/>
            <a:chExt cx="2191740" cy="983938"/>
          </a:xfrm>
        </p:grpSpPr>
        <p:pic>
          <p:nvPicPr>
            <p:cNvPr id="91" name="Google Shape;91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93988" y="178025"/>
              <a:ext cx="746722" cy="735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73534" y="54047"/>
              <a:ext cx="1312194" cy="98393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612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/>
          <p:nvPr/>
        </p:nvSpPr>
        <p:spPr>
          <a:xfrm>
            <a:off x="6776357" y="5590597"/>
            <a:ext cx="40249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 Recognition</a:t>
            </a:r>
            <a:endParaRPr i="1" dirty="0"/>
          </a:p>
        </p:txBody>
      </p:sp>
      <p:grpSp>
        <p:nvGrpSpPr>
          <p:cNvPr id="136" name="Google Shape;136;p6"/>
          <p:cNvGrpSpPr/>
          <p:nvPr/>
        </p:nvGrpSpPr>
        <p:grpSpPr>
          <a:xfrm>
            <a:off x="748393" y="1264555"/>
            <a:ext cx="4762500" cy="3344387"/>
            <a:chOff x="748393" y="1264555"/>
            <a:chExt cx="4762500" cy="3344387"/>
          </a:xfrm>
        </p:grpSpPr>
        <p:sp>
          <p:nvSpPr>
            <p:cNvPr id="137" name="Google Shape;137;p6"/>
            <p:cNvSpPr txBox="1"/>
            <p:nvPr/>
          </p:nvSpPr>
          <p:spPr>
            <a:xfrm>
              <a:off x="748393" y="4239610"/>
              <a:ext cx="47625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Sidik Jari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8" name="Google Shape;138;p6" descr="Free Human's Fingers in Close Up Photography Stock Phot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3613" y="1264555"/>
              <a:ext cx="4352060" cy="29013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6"/>
          <p:cNvSpPr txBox="1"/>
          <p:nvPr/>
        </p:nvSpPr>
        <p:spPr>
          <a:xfrm>
            <a:off x="57148" y="6492875"/>
            <a:ext cx="310242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Gambar: pexels.com</a:t>
            </a:r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6" descr="Mengenal Face Recognition, Tiap Jejak Terpantau Teknologi Halaman 2 -  Kompasiana.c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7751" y="2559997"/>
            <a:ext cx="4362204" cy="290813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9780814" y="267154"/>
            <a:ext cx="2332264" cy="49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Montserrat SemiBold"/>
              <a:buNone/>
            </a:pPr>
            <a:r>
              <a:rPr lang="en-US" sz="20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I. Pendahuluan</a:t>
            </a:r>
            <a:endParaRPr sz="20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3752170" y="416380"/>
            <a:ext cx="4687660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6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LATAR BELAKANG</a:t>
            </a:r>
            <a:endParaRPr sz="3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7"/>
          <p:cNvGrpSpPr/>
          <p:nvPr/>
        </p:nvGrpSpPr>
        <p:grpSpPr>
          <a:xfrm>
            <a:off x="1714500" y="2245179"/>
            <a:ext cx="8763000" cy="2998614"/>
            <a:chOff x="748393" y="2379779"/>
            <a:chExt cx="4762500" cy="2121079"/>
          </a:xfrm>
        </p:grpSpPr>
        <p:sp>
          <p:nvSpPr>
            <p:cNvPr id="148" name="Google Shape;148;p7"/>
            <p:cNvSpPr txBox="1"/>
            <p:nvPr/>
          </p:nvSpPr>
          <p:spPr>
            <a:xfrm>
              <a:off x="748393" y="4239610"/>
              <a:ext cx="4762500" cy="261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</a:t>
              </a:r>
              <a:endParaRPr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" name="Google Shape;149;p7"/>
            <p:cNvPicPr preferRelativeResize="0"/>
            <p:nvPr/>
          </p:nvPicPr>
          <p:blipFill rotWithShape="1">
            <a:blip r:embed="rId3">
              <a:alphaModFix/>
            </a:blip>
            <a:srcRect l="35438" t="38438" r="7057" b="37279"/>
            <a:stretch/>
          </p:blipFill>
          <p:spPr>
            <a:xfrm>
              <a:off x="804546" y="2379779"/>
              <a:ext cx="4672936" cy="14379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9780814" y="267154"/>
            <a:ext cx="2332264" cy="49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Montserrat SemiBold"/>
              <a:buNone/>
            </a:pPr>
            <a:r>
              <a:rPr lang="en-US" sz="20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I. Pendahuluan</a:t>
            </a:r>
            <a:endParaRPr sz="20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3752170" y="416380"/>
            <a:ext cx="4687660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6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LATAR BELAKANG</a:t>
            </a:r>
            <a:endParaRPr sz="3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/>
          <p:nvPr/>
        </p:nvSpPr>
        <p:spPr>
          <a:xfrm>
            <a:off x="1771650" y="1750270"/>
            <a:ext cx="215537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VGG19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 txBox="1"/>
          <p:nvPr/>
        </p:nvSpPr>
        <p:spPr>
          <a:xfrm>
            <a:off x="3927022" y="2438860"/>
            <a:ext cx="215537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GoogleNet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3156859" y="5297860"/>
            <a:ext cx="215537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FaceNet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 txBox="1"/>
          <p:nvPr/>
        </p:nvSpPr>
        <p:spPr>
          <a:xfrm>
            <a:off x="5312231" y="3993452"/>
            <a:ext cx="215537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MobileNet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8044544" y="2136634"/>
            <a:ext cx="215537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Inception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914398" y="3788817"/>
            <a:ext cx="215537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AlexNet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8"/>
          <p:cNvSpPr txBox="1"/>
          <p:nvPr/>
        </p:nvSpPr>
        <p:spPr>
          <a:xfrm>
            <a:off x="8158845" y="3365505"/>
            <a:ext cx="215537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 txBox="1">
            <a:spLocks noGrp="1"/>
          </p:cNvSpPr>
          <p:nvPr>
            <p:ph type="title"/>
          </p:nvPr>
        </p:nvSpPr>
        <p:spPr>
          <a:xfrm>
            <a:off x="9780814" y="267154"/>
            <a:ext cx="2332264" cy="49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Montserrat SemiBold"/>
              <a:buNone/>
            </a:pPr>
            <a:r>
              <a:rPr lang="en-US" sz="20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I. Pendahuluan</a:t>
            </a:r>
            <a:endParaRPr sz="20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3752170" y="416380"/>
            <a:ext cx="4687660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6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LATAR BELAKANG</a:t>
            </a:r>
            <a:endParaRPr sz="3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/>
          <p:nvPr/>
        </p:nvSpPr>
        <p:spPr>
          <a:xfrm>
            <a:off x="3643993" y="2767280"/>
            <a:ext cx="490401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3643993" y="2767280"/>
            <a:ext cx="490401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endParaRPr sz="8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 txBox="1">
            <a:spLocks noGrp="1"/>
          </p:cNvSpPr>
          <p:nvPr>
            <p:ph type="title"/>
          </p:nvPr>
        </p:nvSpPr>
        <p:spPr>
          <a:xfrm>
            <a:off x="9780814" y="267154"/>
            <a:ext cx="2332264" cy="49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Montserrat SemiBold"/>
              <a:buNone/>
            </a:pPr>
            <a:r>
              <a:rPr lang="en-US" sz="2000">
                <a:solidFill>
                  <a:srgbClr val="7F7F7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I. Pendahuluan</a:t>
            </a:r>
            <a:endParaRPr sz="2000">
              <a:solidFill>
                <a:srgbClr val="7F7F7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2" name="Google Shape;172;p9"/>
          <p:cNvSpPr txBox="1"/>
          <p:nvPr/>
        </p:nvSpPr>
        <p:spPr>
          <a:xfrm>
            <a:off x="3752170" y="416380"/>
            <a:ext cx="4687660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Montserrat SemiBold"/>
              <a:buNone/>
            </a:pPr>
            <a:r>
              <a:rPr lang="en-US" sz="36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LATAR BELAKANG</a:t>
            </a:r>
            <a:endParaRPr sz="36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3456</Words>
  <Application>Microsoft Office PowerPoint</Application>
  <PresentationFormat>Widescreen</PresentationFormat>
  <Paragraphs>423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Montserrat Bold</vt:lpstr>
      <vt:lpstr>Montserrat SemiBold</vt:lpstr>
      <vt:lpstr>Times New Roman</vt:lpstr>
      <vt:lpstr>Arial</vt:lpstr>
      <vt:lpstr>Calibri</vt:lpstr>
      <vt:lpstr>Montserrat Medium</vt:lpstr>
      <vt:lpstr>Montserrat</vt:lpstr>
      <vt:lpstr>Cambria Math</vt:lpstr>
      <vt:lpstr>Office Theme</vt:lpstr>
      <vt:lpstr>IMPLEMENTASI ARSITEKTUR RESNET50 DAN RESNET101 PADA SISTEM KEHADIRAN BERBASIS FACE RECOGNITION</vt:lpstr>
      <vt:lpstr>I. Pendahuluan</vt:lpstr>
      <vt:lpstr>I. Pendahuluan</vt:lpstr>
      <vt:lpstr>PowerPoint Presentation</vt:lpstr>
      <vt:lpstr>I. Pendahuluan</vt:lpstr>
      <vt:lpstr>I. Pendahuluan</vt:lpstr>
      <vt:lpstr>I. Pendahuluan</vt:lpstr>
      <vt:lpstr>I. Pendahuluan</vt:lpstr>
      <vt:lpstr>I. Pendahuluan</vt:lpstr>
      <vt:lpstr>I. Pendahuluan</vt:lpstr>
      <vt:lpstr>I. Pendahuluan</vt:lpstr>
      <vt:lpstr>I. Pendahuluan</vt:lpstr>
      <vt:lpstr>I. Pendahuluan</vt:lpstr>
      <vt:lpstr>I. Pendahuluan</vt:lpstr>
      <vt:lpstr>I. Pendahuluan</vt:lpstr>
      <vt:lpstr>I. Pendahuluan</vt:lpstr>
      <vt:lpstr>II. Tinjauan Pustaka</vt:lpstr>
      <vt:lpstr>II. Tinjauan Pustaka</vt:lpstr>
      <vt:lpstr>II. Tinjauan Pustaka</vt:lpstr>
      <vt:lpstr>II. Tinjauan Pustaka</vt:lpstr>
      <vt:lpstr>III. Metodologi Penelitian</vt:lpstr>
      <vt:lpstr>III. Metodologi Penelitian</vt:lpstr>
      <vt:lpstr>III. Metodologi Penelitian</vt:lpstr>
      <vt:lpstr>III. Metodologi Penelitian</vt:lpstr>
      <vt:lpstr>IV. Hasil Penelitian</vt:lpstr>
      <vt:lpstr>IV. Hasil Penelitian</vt:lpstr>
      <vt:lpstr>IV. Hasil Penelitian</vt:lpstr>
      <vt:lpstr>PowerPoint Presentation</vt:lpstr>
      <vt:lpstr>PowerPoint Presentation</vt:lpstr>
      <vt:lpstr>PowerPoint Presentation</vt:lpstr>
      <vt:lpstr>IV. Hasil Penelitian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  <vt:lpstr>IMPLEMENTASI ARSITEKTUR RESNET50 DAN RESNET101 PADA SISTEM KEHADIRAN BERBASIS FACE RECOGNITION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IMPLEMENTASI ARSITEKTUR RESNET50 DAN RESNET101 PADA SISTEM KEHADIRAN BERBASIS FACE RECOGNITION</dc:title>
  <dc:creator>Ervan Chodry</dc:creator>
  <cp:lastModifiedBy>Ervan Chodry</cp:lastModifiedBy>
  <cp:revision>24</cp:revision>
  <dcterms:created xsi:type="dcterms:W3CDTF">2023-11-19T11:04:13Z</dcterms:created>
  <dcterms:modified xsi:type="dcterms:W3CDTF">2024-01-15T01:27:03Z</dcterms:modified>
</cp:coreProperties>
</file>